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73" r:id="rId11"/>
    <p:sldId id="267" r:id="rId12"/>
    <p:sldId id="268" r:id="rId13"/>
    <p:sldId id="269" r:id="rId14"/>
    <p:sldId id="270" r:id="rId15"/>
    <p:sldId id="271" r:id="rId16"/>
    <p:sldId id="272" r:id="rId17"/>
    <p:sldId id="27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6" d="100"/>
          <a:sy n="66" d="100"/>
        </p:scale>
        <p:origin x="67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1EE7-5886-487D-B57E-2C8FD6505AF1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7972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1EE7-5886-487D-B57E-2C8FD6505AF1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6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1EE7-5886-487D-B57E-2C8FD6505AF1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342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1EE7-5886-487D-B57E-2C8FD6505AF1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0032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1EE7-5886-487D-B57E-2C8FD6505AF1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9645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1EE7-5886-487D-B57E-2C8FD6505AF1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08110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1EE7-5886-487D-B57E-2C8FD6505AF1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4458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1EE7-5886-487D-B57E-2C8FD6505AF1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311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1EE7-5886-487D-B57E-2C8FD6505AF1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723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1EE7-5886-487D-B57E-2C8FD6505AF1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227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1EE7-5886-487D-B57E-2C8FD6505AF1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275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1EE7-5886-487D-B57E-2C8FD6505AF1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049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1EE7-5886-487D-B57E-2C8FD6505AF1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18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1EE7-5886-487D-B57E-2C8FD6505AF1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409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1EE7-5886-487D-B57E-2C8FD6505AF1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40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1EE7-5886-487D-B57E-2C8FD6505AF1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668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1EE7-5886-487D-B57E-2C8FD6505AF1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23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A691EE7-5886-487D-B57E-2C8FD6505AF1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6611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A6FC0B6-AF0A-4603-A2DA-A14F319FEB9E}"/>
              </a:ext>
            </a:extLst>
          </p:cNvPr>
          <p:cNvSpPr/>
          <p:nvPr/>
        </p:nvSpPr>
        <p:spPr>
          <a:xfrm>
            <a:off x="1095737" y="817945"/>
            <a:ext cx="10000526" cy="5668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 of Policies…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Premiums come IN</a:t>
            </a:r>
          </a:p>
          <a:p>
            <a:pPr marL="342900" marR="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Investment Income comes IN </a:t>
            </a:r>
          </a:p>
          <a:p>
            <a:pPr marL="342900" marR="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Death and Surrender benefits get paid OUT</a:t>
            </a:r>
          </a:p>
          <a:p>
            <a:pPr marL="342900" marR="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Expenses get paid OUT</a:t>
            </a:r>
          </a:p>
          <a:p>
            <a:pPr marL="342900" marR="0" lvl="0" indent="-34290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Taxes get paid OUT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Ignore reserves, not a cash item</a:t>
            </a:r>
          </a:p>
        </p:txBody>
      </p:sp>
    </p:spTree>
    <p:extLst>
      <p:ext uri="{BB962C8B-B14F-4D97-AF65-F5344CB8AC3E}">
        <p14:creationId xmlns:p14="http://schemas.microsoft.com/office/powerpoint/2010/main" val="1417770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3FE5951-58A4-43A0-86AA-6440A7DF1B65}"/>
              </a:ext>
            </a:extLst>
          </p:cNvPr>
          <p:cNvSpPr/>
          <p:nvPr/>
        </p:nvSpPr>
        <p:spPr>
          <a:xfrm>
            <a:off x="1306396" y="515460"/>
            <a:ext cx="8981935" cy="5345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9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9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HOUR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9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LATER</a:t>
            </a:r>
            <a:endParaRPr lang="en-US" sz="9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585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2263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CA1206C-FDE2-4DDB-B839-87533B971A90}"/>
              </a:ext>
            </a:extLst>
          </p:cNvPr>
          <p:cNvSpPr/>
          <p:nvPr/>
        </p:nvSpPr>
        <p:spPr>
          <a:xfrm>
            <a:off x="3603584" y="1011569"/>
            <a:ext cx="6096000" cy="475104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Illustrations: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5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indent="-6858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Basic</a:t>
            </a:r>
          </a:p>
          <a:p>
            <a:pPr marL="685800" indent="-6858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Supplemental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Force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5642563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A085590-3EFA-4BD4-9B8F-E9E533922685}"/>
              </a:ext>
            </a:extLst>
          </p:cNvPr>
          <p:cNvSpPr/>
          <p:nvPr/>
        </p:nvSpPr>
        <p:spPr>
          <a:xfrm>
            <a:off x="3460830" y="433439"/>
            <a:ext cx="7616142" cy="5552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References: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Code of Professional Conduct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Qualification Standards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NAIC Model Illustration Regulation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ASOP 24, “Compliance with the NAIC Life Insurance Illustration Model Regulation”.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ASOP 12, “Risk Classification”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ASOP 23, “Data Quality”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ASOP 41, “Actuarial Communications”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ASOP 56, “Modeling”</a:t>
            </a:r>
          </a:p>
        </p:txBody>
      </p:sp>
    </p:spTree>
    <p:extLst>
      <p:ext uri="{BB962C8B-B14F-4D97-AF65-F5344CB8AC3E}">
        <p14:creationId xmlns:p14="http://schemas.microsoft.com/office/powerpoint/2010/main" val="22813202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A066A55-7A37-483C-A1B9-41F2003E9D5B}"/>
              </a:ext>
            </a:extLst>
          </p:cNvPr>
          <p:cNvSpPr/>
          <p:nvPr/>
        </p:nvSpPr>
        <p:spPr>
          <a:xfrm>
            <a:off x="2257064" y="1703399"/>
            <a:ext cx="8912506" cy="34512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Nonguaranteed elements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 of insurance rates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Expense charges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Crediting rates</a:t>
            </a:r>
          </a:p>
          <a:p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scale is a set of nonguaranteed elements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07491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9A2810C-47FA-46F3-8B75-3CEBE89058BC}"/>
              </a:ext>
            </a:extLst>
          </p:cNvPr>
          <p:cNvSpPr/>
          <p:nvPr/>
        </p:nvSpPr>
        <p:spPr>
          <a:xfrm>
            <a:off x="1088020" y="660774"/>
            <a:ext cx="10347767" cy="5664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Disciplined Current Scale (DCS)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keeps illustration actuary honest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Nonguaranteed elements set in a specific way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Assumptions: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Earned rate on investments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Lapse and mortality rates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Expenses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 rates</a:t>
            </a:r>
          </a:p>
        </p:txBody>
      </p:sp>
    </p:spTree>
    <p:extLst>
      <p:ext uri="{BB962C8B-B14F-4D97-AF65-F5344CB8AC3E}">
        <p14:creationId xmlns:p14="http://schemas.microsoft.com/office/powerpoint/2010/main" val="13866241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27D6E3E-95A3-4921-8474-027694184D16}"/>
              </a:ext>
            </a:extLst>
          </p:cNvPr>
          <p:cNvSpPr/>
          <p:nvPr/>
        </p:nvSpPr>
        <p:spPr>
          <a:xfrm>
            <a:off x="983848" y="706056"/>
            <a:ext cx="10359342" cy="56780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Disciplined Current Scale (DCS) – more</a:t>
            </a:r>
          </a:p>
          <a:p>
            <a:endParaRPr lang="en-US" sz="3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600" dirty="0"/>
              <a:t>Use assumptions to project asset shares. 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600" dirty="0"/>
              <a:t>Use assumptions and DCS nonguaranteed elements to project cash surrender values.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600" dirty="0"/>
              <a:t>If asset shares &gt; cash surrender values at durations after 15 you pass the test.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600" dirty="0"/>
              <a:t>It is duration 20 and after for some joint life policies.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05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27D6E3E-95A3-4921-8474-027694184D16}"/>
              </a:ext>
            </a:extLst>
          </p:cNvPr>
          <p:cNvSpPr/>
          <p:nvPr/>
        </p:nvSpPr>
        <p:spPr>
          <a:xfrm>
            <a:off x="1006997" y="277792"/>
            <a:ext cx="10359342" cy="67860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Currently Payable Scale</a:t>
            </a:r>
          </a:p>
          <a:p>
            <a:endParaRPr lang="en-US" sz="3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600" dirty="0"/>
              <a:t>How nonguaranteed elements currently set</a:t>
            </a:r>
          </a:p>
          <a:p>
            <a:endParaRPr lang="en-US" sz="3600" dirty="0"/>
          </a:p>
          <a:p>
            <a:r>
              <a:rPr lang="en-US" sz="3600" dirty="0"/>
              <a:t>Illustrated Scale</a:t>
            </a:r>
          </a:p>
          <a:p>
            <a:endParaRPr lang="en-US" sz="3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600" dirty="0"/>
              <a:t>How nonguaranteed elements set in illustrations.  Cannot exceed the lesser of the currently payable scale or the DCS.</a:t>
            </a:r>
          </a:p>
          <a:p>
            <a:endParaRPr lang="en-US" sz="3600" dirty="0"/>
          </a:p>
          <a:p>
            <a:r>
              <a:rPr lang="en-US" sz="3600" dirty="0"/>
              <a:t>Simplest if three scales the same.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311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80EF74F-F777-47CB-B926-7C329BB45B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309288"/>
              </p:ext>
            </p:extLst>
          </p:nvPr>
        </p:nvGraphicFramePr>
        <p:xfrm>
          <a:off x="769949" y="1427854"/>
          <a:ext cx="10375392" cy="36978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1843">
                  <a:extLst>
                    <a:ext uri="{9D8B030D-6E8A-4147-A177-3AD203B41FA5}">
                      <a16:colId xmlns:a16="http://schemas.microsoft.com/office/drawing/2014/main" val="2808971936"/>
                    </a:ext>
                  </a:extLst>
                </a:gridCol>
                <a:gridCol w="1163196">
                  <a:extLst>
                    <a:ext uri="{9D8B030D-6E8A-4147-A177-3AD203B41FA5}">
                      <a16:colId xmlns:a16="http://schemas.microsoft.com/office/drawing/2014/main" val="3189158358"/>
                    </a:ext>
                  </a:extLst>
                </a:gridCol>
                <a:gridCol w="1384810">
                  <a:extLst>
                    <a:ext uri="{9D8B030D-6E8A-4147-A177-3AD203B41FA5}">
                      <a16:colId xmlns:a16="http://schemas.microsoft.com/office/drawing/2014/main" val="3808519814"/>
                    </a:ext>
                  </a:extLst>
                </a:gridCol>
                <a:gridCol w="1066451">
                  <a:extLst>
                    <a:ext uri="{9D8B030D-6E8A-4147-A177-3AD203B41FA5}">
                      <a16:colId xmlns:a16="http://schemas.microsoft.com/office/drawing/2014/main" val="1035935914"/>
                    </a:ext>
                  </a:extLst>
                </a:gridCol>
                <a:gridCol w="1565928">
                  <a:extLst>
                    <a:ext uri="{9D8B030D-6E8A-4147-A177-3AD203B41FA5}">
                      <a16:colId xmlns:a16="http://schemas.microsoft.com/office/drawing/2014/main" val="1997368387"/>
                    </a:ext>
                  </a:extLst>
                </a:gridCol>
                <a:gridCol w="1171069">
                  <a:extLst>
                    <a:ext uri="{9D8B030D-6E8A-4147-A177-3AD203B41FA5}">
                      <a16:colId xmlns:a16="http://schemas.microsoft.com/office/drawing/2014/main" val="1347389431"/>
                    </a:ext>
                  </a:extLst>
                </a:gridCol>
                <a:gridCol w="809962">
                  <a:extLst>
                    <a:ext uri="{9D8B030D-6E8A-4147-A177-3AD203B41FA5}">
                      <a16:colId xmlns:a16="http://schemas.microsoft.com/office/drawing/2014/main" val="871613008"/>
                    </a:ext>
                  </a:extLst>
                </a:gridCol>
                <a:gridCol w="957331">
                  <a:extLst>
                    <a:ext uri="{9D8B030D-6E8A-4147-A177-3AD203B41FA5}">
                      <a16:colId xmlns:a16="http://schemas.microsoft.com/office/drawing/2014/main" val="2737698360"/>
                    </a:ext>
                  </a:extLst>
                </a:gridCol>
                <a:gridCol w="1564802">
                  <a:extLst>
                    <a:ext uri="{9D8B030D-6E8A-4147-A177-3AD203B41FA5}">
                      <a16:colId xmlns:a16="http://schemas.microsoft.com/office/drawing/2014/main" val="231465476"/>
                    </a:ext>
                  </a:extLst>
                </a:gridCol>
              </a:tblGrid>
              <a:tr h="9631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Year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Premium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Investment Earnings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Benefits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Commissions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Other Expenses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Taxes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Cash Flow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Accumulated Cash Flow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7346831"/>
                  </a:ext>
                </a:extLst>
              </a:tr>
              <a:tr h="13673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$2,840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(95)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2,414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2,106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(577)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(1,280)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(1,280)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7677824"/>
                  </a:ext>
                </a:extLst>
              </a:tr>
              <a:tr h="13673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$2,725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111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136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(315)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2,815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1,535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220123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5322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75F6F05-D860-4F94-B0CF-D5FEAAD93403}"/>
              </a:ext>
            </a:extLst>
          </p:cNvPr>
          <p:cNvSpPr/>
          <p:nvPr/>
        </p:nvSpPr>
        <p:spPr>
          <a:xfrm>
            <a:off x="2111068" y="1120431"/>
            <a:ext cx="9034272" cy="4151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Assumptions: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Earned rate on investments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Lapse and mortality rates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Expenses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 rates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Any other assumptions important in pricing your particular product</a:t>
            </a:r>
          </a:p>
        </p:txBody>
      </p:sp>
    </p:spTree>
    <p:extLst>
      <p:ext uri="{BB962C8B-B14F-4D97-AF65-F5344CB8AC3E}">
        <p14:creationId xmlns:p14="http://schemas.microsoft.com/office/powerpoint/2010/main" val="2795021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CE73B06-2856-4019-88D2-36033C851FA8}"/>
              </a:ext>
            </a:extLst>
          </p:cNvPr>
          <p:cNvSpPr/>
          <p:nvPr/>
        </p:nvSpPr>
        <p:spPr>
          <a:xfrm>
            <a:off x="1036319" y="719328"/>
            <a:ext cx="10457341" cy="48469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Factors impacting fund value on a UL policy…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 of Insurance rates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expense charges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crediting rates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surrender charges.</a:t>
            </a:r>
          </a:p>
        </p:txBody>
      </p:sp>
    </p:spTree>
    <p:extLst>
      <p:ext uri="{BB962C8B-B14F-4D97-AF65-F5344CB8AC3E}">
        <p14:creationId xmlns:p14="http://schemas.microsoft.com/office/powerpoint/2010/main" val="2525612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BA170BB-96D2-47E9-B1A7-9AB50B77FEB5}"/>
              </a:ext>
            </a:extLst>
          </p:cNvPr>
          <p:cNvSpPr/>
          <p:nvPr/>
        </p:nvSpPr>
        <p:spPr>
          <a:xfrm>
            <a:off x="3166988" y="883225"/>
            <a:ext cx="9204960" cy="48469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Calculating fund value: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Premium IN,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Interest Crediting IN,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 of Insurance OUT,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Expense Charges OUT,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Withdrawals OUT</a:t>
            </a:r>
          </a:p>
        </p:txBody>
      </p:sp>
    </p:spTree>
    <p:extLst>
      <p:ext uri="{BB962C8B-B14F-4D97-AF65-F5344CB8AC3E}">
        <p14:creationId xmlns:p14="http://schemas.microsoft.com/office/powerpoint/2010/main" val="937395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15EB603-83A2-4D73-A253-E1C56867E4B6}"/>
              </a:ext>
            </a:extLst>
          </p:cNvPr>
          <p:cNvSpPr/>
          <p:nvPr/>
        </p:nvSpPr>
        <p:spPr>
          <a:xfrm>
            <a:off x="1603248" y="1560174"/>
            <a:ext cx="8985504" cy="2719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Compare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4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Projected asset shares, to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4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Projected cash surrender values</a:t>
            </a:r>
          </a:p>
        </p:txBody>
      </p:sp>
    </p:spTree>
    <p:extLst>
      <p:ext uri="{BB962C8B-B14F-4D97-AF65-F5344CB8AC3E}">
        <p14:creationId xmlns:p14="http://schemas.microsoft.com/office/powerpoint/2010/main" val="2301320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3FE5951-58A4-43A0-86AA-6440A7DF1B65}"/>
              </a:ext>
            </a:extLst>
          </p:cNvPr>
          <p:cNvSpPr/>
          <p:nvPr/>
        </p:nvSpPr>
        <p:spPr>
          <a:xfrm>
            <a:off x="1294821" y="515460"/>
            <a:ext cx="8981935" cy="5345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9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9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HOUR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9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LATER</a:t>
            </a:r>
            <a:endParaRPr lang="en-US" sz="9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721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8067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F8DFE68-7418-450C-8AB3-3E1C0C58B07D}"/>
              </a:ext>
            </a:extLst>
          </p:cNvPr>
          <p:cNvSpPr/>
          <p:nvPr/>
        </p:nvSpPr>
        <p:spPr>
          <a:xfrm>
            <a:off x="2997843" y="1322429"/>
            <a:ext cx="8356922" cy="32895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Nonguaranteed elements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 of insurance rates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Expense charges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Crediting rates</a:t>
            </a:r>
          </a:p>
        </p:txBody>
      </p:sp>
    </p:spTree>
    <p:extLst>
      <p:ext uri="{BB962C8B-B14F-4D97-AF65-F5344CB8AC3E}">
        <p14:creationId xmlns:p14="http://schemas.microsoft.com/office/powerpoint/2010/main" val="499251370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36</TotalTime>
  <Words>371</Words>
  <Application>Microsoft Office PowerPoint</Application>
  <PresentationFormat>Widescreen</PresentationFormat>
  <Paragraphs>109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Century Gothic</vt:lpstr>
      <vt:lpstr>Symbol</vt:lpstr>
      <vt:lpstr>Wingdings 3</vt:lpstr>
      <vt:lpstr>Slice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Rowley</dc:creator>
  <cp:lastModifiedBy>Mark Rowley</cp:lastModifiedBy>
  <cp:revision>6</cp:revision>
  <dcterms:created xsi:type="dcterms:W3CDTF">2020-08-20T18:43:49Z</dcterms:created>
  <dcterms:modified xsi:type="dcterms:W3CDTF">2020-08-25T19:59:23Z</dcterms:modified>
</cp:coreProperties>
</file>