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405" r:id="rId2"/>
    <p:sldId id="411" r:id="rId3"/>
    <p:sldId id="412" r:id="rId4"/>
    <p:sldId id="457" r:id="rId5"/>
    <p:sldId id="458" r:id="rId6"/>
    <p:sldId id="459" r:id="rId7"/>
    <p:sldId id="460" r:id="rId8"/>
    <p:sldId id="417" r:id="rId9"/>
    <p:sldId id="461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  <p:sldId id="438" r:id="rId31"/>
    <p:sldId id="439" r:id="rId32"/>
    <p:sldId id="440" r:id="rId33"/>
    <p:sldId id="441" r:id="rId34"/>
    <p:sldId id="442" r:id="rId35"/>
    <p:sldId id="443" r:id="rId36"/>
    <p:sldId id="444" r:id="rId37"/>
    <p:sldId id="445" r:id="rId38"/>
    <p:sldId id="446" r:id="rId39"/>
    <p:sldId id="447" r:id="rId40"/>
    <p:sldId id="464" r:id="rId41"/>
    <p:sldId id="465" r:id="rId42"/>
    <p:sldId id="466" r:id="rId43"/>
    <p:sldId id="467" r:id="rId44"/>
    <p:sldId id="468" r:id="rId45"/>
    <p:sldId id="469" r:id="rId46"/>
    <p:sldId id="470" r:id="rId47"/>
    <p:sldId id="452" r:id="rId48"/>
    <p:sldId id="453" r:id="rId49"/>
    <p:sldId id="454" r:id="rId50"/>
    <p:sldId id="455" r:id="rId51"/>
    <p:sldId id="456" r:id="rId5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D7C"/>
    <a:srgbClr val="E27F26"/>
    <a:srgbClr val="74C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81" autoAdjust="0"/>
    <p:restoredTop sz="92621" autoAdjust="0"/>
  </p:normalViewPr>
  <p:slideViewPr>
    <p:cSldViewPr snapToGrid="0" showGuides="1">
      <p:cViewPr varScale="1">
        <p:scale>
          <a:sx n="81" d="100"/>
          <a:sy n="81" d="100"/>
        </p:scale>
        <p:origin x="107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30" d="100"/>
          <a:sy n="30" d="100"/>
        </p:scale>
        <p:origin x="2491" y="29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%202009+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J:\~SOA\ILEC\Older%20Age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2008 </a:t>
            </a:r>
            <a:r>
              <a:rPr lang="en-US" baseline="0" dirty="0" err="1" smtClean="0"/>
              <a:t>VBT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 2'!$B$15</c:f>
              <c:strCache>
                <c:ptCount val="1"/>
                <c:pt idx="0">
                  <c:v>2008 VBT AE By Policy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'All 2'!$A$32:$A$37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'All 2'!$B$32:$B$37</c:f>
              <c:numCache>
                <c:formatCode>0.00%</c:formatCode>
                <c:ptCount val="6"/>
                <c:pt idx="0">
                  <c:v>1.3605939284584097</c:v>
                </c:pt>
                <c:pt idx="1">
                  <c:v>1.3034172776109159</c:v>
                </c:pt>
                <c:pt idx="2">
                  <c:v>1.2286483000975026</c:v>
                </c:pt>
                <c:pt idx="3">
                  <c:v>0.91911193393512169</c:v>
                </c:pt>
                <c:pt idx="4">
                  <c:v>0.6264714671877073</c:v>
                </c:pt>
                <c:pt idx="5">
                  <c:v>0.74470495181758922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E7-449E-ACF9-8E8A4FB7777D}"/>
            </c:ext>
          </c:extLst>
        </c:ser>
        <c:ser>
          <c:idx val="1"/>
          <c:order val="1"/>
          <c:tx>
            <c:strRef>
              <c:f>'All 2'!$C$15</c:f>
              <c:strCache>
                <c:ptCount val="1"/>
                <c:pt idx="0">
                  <c:v>2008 VBT AE By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'All 2'!$A$32:$A$37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'All 2'!$C$32:$C$37</c:f>
              <c:numCache>
                <c:formatCode>0.00%</c:formatCode>
                <c:ptCount val="6"/>
                <c:pt idx="0">
                  <c:v>0.88678065808890438</c:v>
                </c:pt>
                <c:pt idx="1">
                  <c:v>0.73936676011166846</c:v>
                </c:pt>
                <c:pt idx="2">
                  <c:v>0.71038340077587281</c:v>
                </c:pt>
                <c:pt idx="3">
                  <c:v>0.58010429335003988</c:v>
                </c:pt>
                <c:pt idx="4">
                  <c:v>0.42681228987182579</c:v>
                </c:pt>
                <c:pt idx="5">
                  <c:v>0.26468103724764408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E7-449E-ACF9-8E8A4FB7777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79226264"/>
        <c:axId val="279037504"/>
      </c:lineChart>
      <c:catAx>
        <c:axId val="279226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037504"/>
        <c:crosses val="autoZero"/>
        <c:auto val="1"/>
        <c:lblAlgn val="ctr"/>
        <c:lblOffset val="100"/>
        <c:noMultiLvlLbl val="0"/>
      </c:catAx>
      <c:valAx>
        <c:axId val="27903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226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Durations</a:t>
            </a:r>
            <a:r>
              <a:rPr lang="en-US" baseline="0" dirty="0" smtClean="0"/>
              <a:t> 1-5, 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Female 2'!$F$10</c:f>
              <c:strCache>
                <c:ptCount val="1"/>
                <c:pt idx="0">
                  <c:v>Number of Policies Male NS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Female 2'!$A$28:$A$32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Male 2'!$D$28:$D$32</c:f>
              <c:numCache>
                <c:formatCode>#,##0</c:formatCode>
                <c:ptCount val="4"/>
                <c:pt idx="0">
                  <c:v>140163.43329999965</c:v>
                </c:pt>
                <c:pt idx="1">
                  <c:v>52576.617599999896</c:v>
                </c:pt>
                <c:pt idx="2">
                  <c:v>15559.690570000068</c:v>
                </c:pt>
                <c:pt idx="3">
                  <c:v>2169.9577199999935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82-4055-8059-FD7D942BF4C2}"/>
            </c:ext>
          </c:extLst>
        </c:ser>
        <c:ser>
          <c:idx val="1"/>
          <c:order val="1"/>
          <c:tx>
            <c:strRef>
              <c:f>'NS Female 2'!$F$11</c:f>
              <c:strCache>
                <c:ptCount val="1"/>
                <c:pt idx="0">
                  <c:v>Number of Policies Female NS Dur 1-5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Female 2'!$A$28:$A$32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Female 2'!$D$28:$D$32</c:f>
              <c:numCache>
                <c:formatCode>#,##0</c:formatCode>
                <c:ptCount val="4"/>
                <c:pt idx="0">
                  <c:v>144775.67301999987</c:v>
                </c:pt>
                <c:pt idx="1">
                  <c:v>81913.113800000079</c:v>
                </c:pt>
                <c:pt idx="2">
                  <c:v>34856.739499999931</c:v>
                </c:pt>
                <c:pt idx="3">
                  <c:v>5304.7618600000014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82-4055-8059-FD7D942BF4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0138592"/>
        <c:axId val="340136632"/>
      </c:barChart>
      <c:catAx>
        <c:axId val="340138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6632"/>
        <c:crosses val="autoZero"/>
        <c:auto val="1"/>
        <c:lblAlgn val="ctr"/>
        <c:lblOffset val="100"/>
        <c:noMultiLvlLbl val="0"/>
      </c:catAx>
      <c:valAx>
        <c:axId val="34013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Durations 1-5, 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100K+ Male 2'!$D$8</c:f>
              <c:strCache>
                <c:ptCount val="1"/>
                <c:pt idx="0">
                  <c:v>Average Policy Size 100K+ Male NS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 2'!$A$28:$A$32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Male 2'!$F$28:$F$32</c:f>
              <c:numCache>
                <c:formatCode>#,##0</c:formatCode>
                <c:ptCount val="5"/>
                <c:pt idx="0">
                  <c:v>401321.04641107755</c:v>
                </c:pt>
                <c:pt idx="1">
                  <c:v>591812.3387619413</c:v>
                </c:pt>
                <c:pt idx="2">
                  <c:v>1087435.8752460147</c:v>
                </c:pt>
                <c:pt idx="3">
                  <c:v>1418337.8699571064</c:v>
                </c:pt>
                <c:pt idx="4">
                  <c:v>1386943.1277192128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7A-4DA1-BBA8-19F7327875ED}"/>
            </c:ext>
          </c:extLst>
        </c:ser>
        <c:ser>
          <c:idx val="1"/>
          <c:order val="1"/>
          <c:tx>
            <c:strRef>
              <c:f>'NS 100K+ Male 2'!$D$9</c:f>
              <c:strCache>
                <c:ptCount val="1"/>
                <c:pt idx="0">
                  <c:v>Average Policy Size 100K+ Female NS Dur 1-5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 2'!$A$28:$A$32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Female 2'!$F$28:$F$32</c:f>
              <c:numCache>
                <c:formatCode>#,##0</c:formatCode>
                <c:ptCount val="5"/>
                <c:pt idx="0">
                  <c:v>393610.10371868685</c:v>
                </c:pt>
                <c:pt idx="1">
                  <c:v>606820.21674251568</c:v>
                </c:pt>
                <c:pt idx="2">
                  <c:v>844260.17758245685</c:v>
                </c:pt>
                <c:pt idx="3">
                  <c:v>967798.70583799342</c:v>
                </c:pt>
                <c:pt idx="4">
                  <c:v>1017029.2761275072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7A-4DA1-BBA8-19F7327875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137024"/>
        <c:axId val="340137416"/>
      </c:barChart>
      <c:catAx>
        <c:axId val="340137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7416"/>
        <c:crosses val="autoZero"/>
        <c:auto val="1"/>
        <c:lblAlgn val="ctr"/>
        <c:lblOffset val="100"/>
        <c:noMultiLvlLbl val="0"/>
      </c:catAx>
      <c:valAx>
        <c:axId val="340137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Durations 1-5, 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100K+ Male 2'!$D$11</c:f>
              <c:strCache>
                <c:ptCount val="1"/>
                <c:pt idx="0">
                  <c:v>Number of Policies 100K+ Male NS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 2'!$A$28:$A$32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100K+ Male 2'!$D$28:$D$32</c:f>
              <c:numCache>
                <c:formatCode>#,##0</c:formatCode>
                <c:ptCount val="4"/>
                <c:pt idx="0">
                  <c:v>81444.035159999839</c:v>
                </c:pt>
                <c:pt idx="1">
                  <c:v>28010.584209999946</c:v>
                </c:pt>
                <c:pt idx="2">
                  <c:v>9275.6083200000412</c:v>
                </c:pt>
                <c:pt idx="3">
                  <c:v>1573.1005499999969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0-4B03-930F-199304567D92}"/>
            </c:ext>
          </c:extLst>
        </c:ser>
        <c:ser>
          <c:idx val="1"/>
          <c:order val="1"/>
          <c:tx>
            <c:strRef>
              <c:f>'NS 100K+ Male 2'!$D$12</c:f>
              <c:strCache>
                <c:ptCount val="1"/>
                <c:pt idx="0">
                  <c:v>Number of Policies 100K+ Female NS Dur 1-5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 2'!$A$28:$A$32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100K+ Female 2'!$D$28:$D$32</c:f>
              <c:numCache>
                <c:formatCode>#,##0</c:formatCode>
                <c:ptCount val="4"/>
                <c:pt idx="0">
                  <c:v>60137.128350000072</c:v>
                </c:pt>
                <c:pt idx="1">
                  <c:v>37107.120969999945</c:v>
                </c:pt>
                <c:pt idx="2">
                  <c:v>17997.076300000081</c:v>
                </c:pt>
                <c:pt idx="3">
                  <c:v>3474.7841899999935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00-4B03-930F-199304567D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0138984"/>
        <c:axId val="340134280"/>
      </c:barChart>
      <c:catAx>
        <c:axId val="340138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4280"/>
        <c:crosses val="autoZero"/>
        <c:auto val="1"/>
        <c:lblAlgn val="ctr"/>
        <c:lblOffset val="100"/>
        <c:noMultiLvlLbl val="0"/>
      </c:catAx>
      <c:valAx>
        <c:axId val="340134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8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Durations 1-5,</a:t>
            </a:r>
            <a:r>
              <a:rPr lang="en-US" baseline="0" dirty="0" smtClean="0"/>
              <a:t> Nonsmoker, Gender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100K+ Male 2'!$D$11</c:f>
              <c:strCache>
                <c:ptCount val="1"/>
                <c:pt idx="0">
                  <c:v>Number of Policies 100K+ Male NS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'NS 100K+ Male 2'!$A$28:$A$32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100K+ Male 2'!$D$28:$D$32</c:f>
              <c:numCache>
                <c:formatCode>#,##0</c:formatCode>
                <c:ptCount val="4"/>
                <c:pt idx="0">
                  <c:v>81444.035159999839</c:v>
                </c:pt>
                <c:pt idx="1">
                  <c:v>28010.584209999946</c:v>
                </c:pt>
                <c:pt idx="2">
                  <c:v>9275.6083200000412</c:v>
                </c:pt>
                <c:pt idx="3">
                  <c:v>1573.1005499999969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2-411D-9985-B4926CA5C838}"/>
            </c:ext>
          </c:extLst>
        </c:ser>
        <c:ser>
          <c:idx val="1"/>
          <c:order val="1"/>
          <c:tx>
            <c:strRef>
              <c:f>'NS 100K+ Male 2'!$D$12</c:f>
              <c:strCache>
                <c:ptCount val="1"/>
                <c:pt idx="0">
                  <c:v>Number of Policies 100K+ Female NS Dur 1-5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'NS 100K+ Male 2'!$A$28:$A$32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100K+ Female 2'!$D$28:$D$32</c:f>
              <c:numCache>
                <c:formatCode>#,##0</c:formatCode>
                <c:ptCount val="4"/>
                <c:pt idx="0">
                  <c:v>60137.128350000072</c:v>
                </c:pt>
                <c:pt idx="1">
                  <c:v>37107.120969999945</c:v>
                </c:pt>
                <c:pt idx="2">
                  <c:v>17997.076300000081</c:v>
                </c:pt>
                <c:pt idx="3">
                  <c:v>3474.7841899999935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72-411D-9985-B4926CA5C838}"/>
            </c:ext>
          </c:extLst>
        </c:ser>
        <c:ser>
          <c:idx val="2"/>
          <c:order val="2"/>
          <c:tx>
            <c:strRef>
              <c:f>'NS 100K+ Male 2'!$D$14</c:f>
              <c:strCache>
                <c:ptCount val="1"/>
                <c:pt idx="0">
                  <c:v>Number of Policies 1M+ Male NS Dur 1-5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Lit>
              <c:ptCount val="4"/>
              <c:pt idx="0">
                <c:v>70-74</c:v>
              </c:pt>
              <c:pt idx="1">
                <c:v>75-79</c:v>
              </c:pt>
              <c:pt idx="2">
                <c:v>80-84</c:v>
              </c:pt>
              <c:pt idx="3">
                <c:v>85-89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'NS 1M+ Male 2'!$D$28:$D$32</c:f>
              <c:numCache>
                <c:formatCode>#,##0</c:formatCode>
                <c:ptCount val="4"/>
                <c:pt idx="0">
                  <c:v>10688.74282000001</c:v>
                </c:pt>
                <c:pt idx="1">
                  <c:v>6927.8629000000137</c:v>
                </c:pt>
                <c:pt idx="2">
                  <c:v>3279.7559699999956</c:v>
                </c:pt>
                <c:pt idx="3">
                  <c:v>571.58597000000009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72-411D-9985-B4926CA5C838}"/>
            </c:ext>
          </c:extLst>
        </c:ser>
        <c:ser>
          <c:idx val="3"/>
          <c:order val="3"/>
          <c:tx>
            <c:strRef>
              <c:f>'NS 100K+ Male 2'!$D$15</c:f>
              <c:strCache>
                <c:ptCount val="1"/>
                <c:pt idx="0">
                  <c:v>Number of Policies 1M+ Female NS Dur 1-5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Lit>
              <c:ptCount val="4"/>
              <c:pt idx="0">
                <c:v>70-74</c:v>
              </c:pt>
              <c:pt idx="1">
                <c:v>75-79</c:v>
              </c:pt>
              <c:pt idx="2">
                <c:v>80-84</c:v>
              </c:pt>
              <c:pt idx="3">
                <c:v>85-89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'NS 1M+ Female 2'!$D$28:$D$32</c:f>
              <c:numCache>
                <c:formatCode>#,##0</c:formatCode>
                <c:ptCount val="4"/>
                <c:pt idx="0">
                  <c:v>8239.4002900000014</c:v>
                </c:pt>
                <c:pt idx="1">
                  <c:v>7571.7670500000131</c:v>
                </c:pt>
                <c:pt idx="2">
                  <c:v>4364.0847699999968</c:v>
                </c:pt>
                <c:pt idx="3">
                  <c:v>1040.1044499999996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72-411D-9985-B4926CA5C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141728"/>
        <c:axId val="340139768"/>
      </c:barChart>
      <c:catAx>
        <c:axId val="34014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9768"/>
        <c:crosses val="autoZero"/>
        <c:auto val="1"/>
        <c:lblAlgn val="ctr"/>
        <c:lblOffset val="100"/>
        <c:noMultiLvlLbl val="0"/>
      </c:catAx>
      <c:valAx>
        <c:axId val="340139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41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Durations 1-5, Nonsmoker, $</a:t>
            </a:r>
            <a:r>
              <a:rPr lang="en-US" dirty="0" err="1" smtClean="0"/>
              <a:t>100K</a:t>
            </a:r>
            <a:r>
              <a:rPr lang="en-US" dirty="0" smtClean="0"/>
              <a:t>+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100K+ Term'!$D$6</c:f>
              <c:strCache>
                <c:ptCount val="1"/>
                <c:pt idx="0">
                  <c:v>Average Policy Size NS 100K+ Term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'NS 100K+ WL'!$A$28:$A$33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100K+ Term'!$F$28:$F$31</c:f>
              <c:numCache>
                <c:formatCode>#,##0</c:formatCode>
                <c:ptCount val="4"/>
                <c:pt idx="0">
                  <c:v>323409.11635756557</c:v>
                </c:pt>
                <c:pt idx="1">
                  <c:v>295469.32374596922</c:v>
                </c:pt>
                <c:pt idx="2">
                  <c:v>289559.65941629087</c:v>
                </c:pt>
                <c:pt idx="3">
                  <c:v>222238.61856732698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07-4DDD-9FDC-81C4EF4D342A}"/>
            </c:ext>
          </c:extLst>
        </c:ser>
        <c:ser>
          <c:idx val="1"/>
          <c:order val="1"/>
          <c:tx>
            <c:strRef>
              <c:f>'NS 100K+ Term'!$D$7</c:f>
              <c:strCache>
                <c:ptCount val="1"/>
                <c:pt idx="0">
                  <c:v>Average Policy Size NS 100K+ WL Dur 1-5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'NS 100K+ WL'!$A$28:$A$33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100K+ WL'!$F$28:$F$32</c:f>
              <c:numCache>
                <c:formatCode>#,##0</c:formatCode>
                <c:ptCount val="5"/>
                <c:pt idx="0">
                  <c:v>324883.21433499671</c:v>
                </c:pt>
                <c:pt idx="1">
                  <c:v>309347.80321969016</c:v>
                </c:pt>
                <c:pt idx="2">
                  <c:v>294538.5241202311</c:v>
                </c:pt>
                <c:pt idx="3">
                  <c:v>210946.76435019591</c:v>
                </c:pt>
                <c:pt idx="4">
                  <c:v>281991.47386750794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07-4DDD-9FDC-81C4EF4D342A}"/>
            </c:ext>
          </c:extLst>
        </c:ser>
        <c:ser>
          <c:idx val="2"/>
          <c:order val="2"/>
          <c:tx>
            <c:strRef>
              <c:f>'NS 100K+ Term'!$D$8</c:f>
              <c:strCache>
                <c:ptCount val="1"/>
                <c:pt idx="0">
                  <c:v>Average Policy Size NS 100K+ UL Dur 1-5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WL'!$A$28:$A$33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100K+ UL'!$F$28:$F$33</c:f>
              <c:numCache>
                <c:formatCode>#,##0</c:formatCode>
                <c:ptCount val="6"/>
                <c:pt idx="0">
                  <c:v>535620.9060654901</c:v>
                </c:pt>
                <c:pt idx="1">
                  <c:v>858860.17461294215</c:v>
                </c:pt>
                <c:pt idx="2">
                  <c:v>1159248.4839306001</c:v>
                </c:pt>
                <c:pt idx="3">
                  <c:v>1264515.2770723749</c:v>
                </c:pt>
                <c:pt idx="4">
                  <c:v>1219870.9714487693</c:v>
                </c:pt>
                <c:pt idx="5">
                  <c:v>893713.86503692064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07-4DDD-9FDC-81C4EF4D342A}"/>
            </c:ext>
          </c:extLst>
        </c:ser>
        <c:ser>
          <c:idx val="3"/>
          <c:order val="3"/>
          <c:tx>
            <c:strRef>
              <c:f>'NS 100K+ Term'!$D$9</c:f>
              <c:strCache>
                <c:ptCount val="1"/>
                <c:pt idx="0">
                  <c:v>Average Policy Size NS 100K+ VL Dur 1-5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'NS 100K+ WL'!$A$28:$A$33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100K+ VL'!$F$28:$F$32</c:f>
              <c:numCache>
                <c:formatCode>#,##0</c:formatCode>
                <c:ptCount val="5"/>
                <c:pt idx="0">
                  <c:v>517515.01357387076</c:v>
                </c:pt>
                <c:pt idx="1">
                  <c:v>557123.23959007347</c:v>
                </c:pt>
                <c:pt idx="2">
                  <c:v>513588.03090806818</c:v>
                </c:pt>
                <c:pt idx="3">
                  <c:v>580345.54116731789</c:v>
                </c:pt>
                <c:pt idx="4">
                  <c:v>579484.73532288207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07-4DDD-9FDC-81C4EF4D342A}"/>
            </c:ext>
          </c:extLst>
        </c:ser>
        <c:ser>
          <c:idx val="4"/>
          <c:order val="4"/>
          <c:tx>
            <c:strRef>
              <c:f>'NS 100K+ Term'!$D$10</c:f>
              <c:strCache>
                <c:ptCount val="1"/>
                <c:pt idx="0">
                  <c:v>Average Policy Size NS 100K+ VUL Dur 1-5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'NS 100K+ WL'!$A$28:$A$33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100K+ VUL'!$F$28:$F$32</c:f>
              <c:numCache>
                <c:formatCode>#,##0</c:formatCode>
                <c:ptCount val="5"/>
                <c:pt idx="0">
                  <c:v>404946.33334833191</c:v>
                </c:pt>
                <c:pt idx="1">
                  <c:v>404254.31197255844</c:v>
                </c:pt>
                <c:pt idx="2">
                  <c:v>494333.18470270885</c:v>
                </c:pt>
                <c:pt idx="3">
                  <c:v>665220.81479109637</c:v>
                </c:pt>
                <c:pt idx="4">
                  <c:v>472529.49068560294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07-4DDD-9FDC-81C4EF4D34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140160"/>
        <c:axId val="340135456"/>
      </c:barChart>
      <c:catAx>
        <c:axId val="340140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5456"/>
        <c:crosses val="autoZero"/>
        <c:auto val="1"/>
        <c:lblAlgn val="ctr"/>
        <c:lblOffset val="100"/>
        <c:noMultiLvlLbl val="0"/>
      </c:catAx>
      <c:valAx>
        <c:axId val="34013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4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</a:t>
            </a:r>
            <a:r>
              <a:rPr lang="en-US" baseline="0" dirty="0" smtClean="0"/>
              <a:t>Ratios 2008 </a:t>
            </a:r>
            <a:r>
              <a:rPr lang="en-US" baseline="0" dirty="0" err="1" smtClean="0"/>
              <a:t>VBT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'Ultimate Male'!$D$6</c:f>
              <c:strCache>
                <c:ptCount val="1"/>
                <c:pt idx="0">
                  <c:v>2008 VBT AE By Amount 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'Ultimate Male'!$A$26:$A$32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'Ultimate Male'!$C$26:$C$32</c:f>
              <c:numCache>
                <c:formatCode>0.00%</c:formatCode>
                <c:ptCount val="7"/>
                <c:pt idx="0">
                  <c:v>0.95790664986181973</c:v>
                </c:pt>
                <c:pt idx="1">
                  <c:v>0.94526355987890609</c:v>
                </c:pt>
                <c:pt idx="2">
                  <c:v>0.97900002980141609</c:v>
                </c:pt>
                <c:pt idx="3">
                  <c:v>1.0162345155649533</c:v>
                </c:pt>
                <c:pt idx="4">
                  <c:v>1.0386584285390497</c:v>
                </c:pt>
                <c:pt idx="5">
                  <c:v>0.9843136656989685</c:v>
                </c:pt>
                <c:pt idx="6">
                  <c:v>0.88042554442007392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3D-4840-B67A-ED292D1E7B41}"/>
            </c:ext>
          </c:extLst>
        </c:ser>
        <c:ser>
          <c:idx val="1"/>
          <c:order val="1"/>
          <c:tx>
            <c:strRef>
              <c:f>'Ultimate Male'!$D$7</c:f>
              <c:strCache>
                <c:ptCount val="1"/>
                <c:pt idx="0">
                  <c:v>2008 VBT AE By Amount Female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'Ultimate Male'!$A$26:$A$32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'Ultimate Female'!$C$26:$C$32</c:f>
              <c:numCache>
                <c:formatCode>0.00%</c:formatCode>
                <c:ptCount val="7"/>
                <c:pt idx="0">
                  <c:v>0.95750802514627786</c:v>
                </c:pt>
                <c:pt idx="1">
                  <c:v>0.92774429154012605</c:v>
                </c:pt>
                <c:pt idx="2">
                  <c:v>0.89132316996351169</c:v>
                </c:pt>
                <c:pt idx="3">
                  <c:v>0.90577723111298369</c:v>
                </c:pt>
                <c:pt idx="4">
                  <c:v>0.98660955411135409</c:v>
                </c:pt>
                <c:pt idx="5">
                  <c:v>1.0722329432871416</c:v>
                </c:pt>
                <c:pt idx="6">
                  <c:v>1.0332892131511571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3D-4840-B67A-ED292D1E7B4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0140944"/>
        <c:axId val="340141336"/>
      </c:lineChart>
      <c:catAx>
        <c:axId val="340140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Attained</a:t>
                </a:r>
                <a:r>
                  <a:rPr lang="en-US" b="1" baseline="0"/>
                  <a:t> Age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41336"/>
        <c:crosses val="autoZero"/>
        <c:auto val="1"/>
        <c:lblAlgn val="ctr"/>
        <c:lblOffset val="100"/>
        <c:noMultiLvlLbl val="0"/>
      </c:catAx>
      <c:valAx>
        <c:axId val="340141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4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2009+ Data, </a:t>
            </a:r>
            <a:r>
              <a:rPr lang="en-US" baseline="0" dirty="0" smtClean="0"/>
              <a:t>Durations </a:t>
            </a:r>
            <a:r>
              <a:rPr lang="en-US" baseline="0" dirty="0"/>
              <a:t>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All!$B$34</c:f>
              <c:strCache>
                <c:ptCount val="1"/>
                <c:pt idx="0">
                  <c:v> A/E Ratio 2008VBT by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All!$J$29:$J$35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All!$K$29:$K$34</c:f>
              <c:numCache>
                <c:formatCode>0.0%</c:formatCode>
                <c:ptCount val="6"/>
                <c:pt idx="0">
                  <c:v>0.78760166386269603</c:v>
                </c:pt>
                <c:pt idx="1">
                  <c:v>0.71740742417710046</c:v>
                </c:pt>
                <c:pt idx="2">
                  <c:v>0.51631437459697838</c:v>
                </c:pt>
                <c:pt idx="3">
                  <c:v>0.56438732638356759</c:v>
                </c:pt>
                <c:pt idx="4">
                  <c:v>0.35069815084897715</c:v>
                </c:pt>
                <c:pt idx="5">
                  <c:v>1.2477622503744221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8F-403A-9A7A-D22B993D76A7}"/>
            </c:ext>
          </c:extLst>
        </c:ser>
        <c:ser>
          <c:idx val="1"/>
          <c:order val="1"/>
          <c:tx>
            <c:strRef>
              <c:f>All!$B$35</c:f>
              <c:strCache>
                <c:ptCount val="1"/>
                <c:pt idx="0">
                  <c:v> A/E Ratio 2015VBT by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All!$J$29:$J$35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All!$L$29:$L$34</c:f>
              <c:numCache>
                <c:formatCode>0.0%</c:formatCode>
                <c:ptCount val="6"/>
                <c:pt idx="0">
                  <c:v>0.99297601984965012</c:v>
                </c:pt>
                <c:pt idx="1">
                  <c:v>1.0030208505222469</c:v>
                </c:pt>
                <c:pt idx="2">
                  <c:v>0.73002326411452556</c:v>
                </c:pt>
                <c:pt idx="3">
                  <c:v>0.93386587247569497</c:v>
                </c:pt>
                <c:pt idx="4">
                  <c:v>0.63358819404385336</c:v>
                </c:pt>
                <c:pt idx="5">
                  <c:v>1.436035986476689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8F-403A-9A7A-D22B993D76A7}"/>
            </c:ext>
          </c:extLst>
        </c:ser>
        <c:ser>
          <c:idx val="2"/>
          <c:order val="2"/>
          <c:tx>
            <c:strRef>
              <c:f>All!$B$37</c:f>
              <c:strCache>
                <c:ptCount val="1"/>
                <c:pt idx="0">
                  <c:v> A/E Ratio 2008VBT by Policy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All!$J$29:$J$35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All!$M$29:$M$34</c:f>
              <c:numCache>
                <c:formatCode>0.0%</c:formatCode>
                <c:ptCount val="6"/>
                <c:pt idx="0">
                  <c:v>0.97203648366580431</c:v>
                </c:pt>
                <c:pt idx="1">
                  <c:v>0.95363159064177661</c:v>
                </c:pt>
                <c:pt idx="2">
                  <c:v>0.99549020223526585</c:v>
                </c:pt>
                <c:pt idx="3">
                  <c:v>0.97008760038800723</c:v>
                </c:pt>
                <c:pt idx="4">
                  <c:v>0.98052299114820951</c:v>
                </c:pt>
                <c:pt idx="5">
                  <c:v>1.7233675254237524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8F-403A-9A7A-D22B993D76A7}"/>
            </c:ext>
          </c:extLst>
        </c:ser>
        <c:ser>
          <c:idx val="3"/>
          <c:order val="3"/>
          <c:tx>
            <c:strRef>
              <c:f>All!$B$38</c:f>
              <c:strCache>
                <c:ptCount val="1"/>
                <c:pt idx="0">
                  <c:v> A/E Ratio 2015VBT by Policy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All!$J$29:$J$35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All!$N$29:$N$34</c:f>
              <c:numCache>
                <c:formatCode>0.0%</c:formatCode>
                <c:ptCount val="6"/>
                <c:pt idx="0">
                  <c:v>1.210523935054086</c:v>
                </c:pt>
                <c:pt idx="1">
                  <c:v>1.3153139784299439</c:v>
                </c:pt>
                <c:pt idx="2">
                  <c:v>1.4147982024791697</c:v>
                </c:pt>
                <c:pt idx="3">
                  <c:v>1.5780282422980652</c:v>
                </c:pt>
                <c:pt idx="4">
                  <c:v>1.7455813695440405</c:v>
                </c:pt>
                <c:pt idx="5">
                  <c:v>2.1764485415098975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8F-403A-9A7A-D22B993D7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31944"/>
        <c:axId val="340229984"/>
      </c:lineChart>
      <c:catAx>
        <c:axId val="340231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9984"/>
        <c:crosses val="autoZero"/>
        <c:auto val="1"/>
        <c:lblAlgn val="ctr"/>
        <c:lblOffset val="100"/>
        <c:noMultiLvlLbl val="0"/>
      </c:catAx>
      <c:valAx>
        <c:axId val="34022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31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2008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Durations 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All!$B$34</c:f>
              <c:strCache>
                <c:ptCount val="1"/>
                <c:pt idx="0">
                  <c:v> A/E Ratio 2008VBT by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All!$J$29:$J$34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All!$K$29:$K$34</c:f>
              <c:numCache>
                <c:formatCode>0.0%</c:formatCode>
                <c:ptCount val="6"/>
                <c:pt idx="0">
                  <c:v>0.78760166386269603</c:v>
                </c:pt>
                <c:pt idx="1">
                  <c:v>0.71740742417710046</c:v>
                </c:pt>
                <c:pt idx="2">
                  <c:v>0.51631437459697838</c:v>
                </c:pt>
                <c:pt idx="3">
                  <c:v>0.56438732638356759</c:v>
                </c:pt>
                <c:pt idx="4">
                  <c:v>0.35069815084897715</c:v>
                </c:pt>
                <c:pt idx="5">
                  <c:v>1.2477622503744221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0F-491D-ABD4-32C2E6A9F07E}"/>
            </c:ext>
          </c:extLst>
        </c:ser>
        <c:ser>
          <c:idx val="1"/>
          <c:order val="1"/>
          <c:tx>
            <c:strRef>
              <c:f>All!$M$24</c:f>
              <c:strCache>
                <c:ptCount val="1"/>
                <c:pt idx="0">
                  <c:v> A/E Ratio 2008VBT by Amount Prior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All!$J$29:$J$34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All!$P$29:$P$34</c:f>
              <c:numCache>
                <c:formatCode>0.00%</c:formatCode>
                <c:ptCount val="6"/>
                <c:pt idx="0">
                  <c:v>0.88678065808890438</c:v>
                </c:pt>
                <c:pt idx="1">
                  <c:v>0.73936676011166846</c:v>
                </c:pt>
                <c:pt idx="2">
                  <c:v>0.71038340077587281</c:v>
                </c:pt>
                <c:pt idx="3">
                  <c:v>0.58010429335003988</c:v>
                </c:pt>
                <c:pt idx="4">
                  <c:v>0.42681228987182579</c:v>
                </c:pt>
                <c:pt idx="5">
                  <c:v>0.26468103724764408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0F-491D-ABD4-32C2E6A9F07E}"/>
            </c:ext>
          </c:extLst>
        </c:ser>
        <c:ser>
          <c:idx val="2"/>
          <c:order val="2"/>
          <c:tx>
            <c:strRef>
              <c:f>All!$B$37</c:f>
              <c:strCache>
                <c:ptCount val="1"/>
                <c:pt idx="0">
                  <c:v> A/E Ratio 2008VBT by Policy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All!$J$29:$J$34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All!$M$29:$M$34</c:f>
              <c:numCache>
                <c:formatCode>0.0%</c:formatCode>
                <c:ptCount val="6"/>
                <c:pt idx="0">
                  <c:v>0.97203648366580431</c:v>
                </c:pt>
                <c:pt idx="1">
                  <c:v>0.95363159064177661</c:v>
                </c:pt>
                <c:pt idx="2">
                  <c:v>0.99549020223526585</c:v>
                </c:pt>
                <c:pt idx="3">
                  <c:v>0.97008760038800723</c:v>
                </c:pt>
                <c:pt idx="4">
                  <c:v>0.98052299114820951</c:v>
                </c:pt>
                <c:pt idx="5">
                  <c:v>1.7233675254237524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0F-491D-ABD4-32C2E6A9F07E}"/>
            </c:ext>
          </c:extLst>
        </c:ser>
        <c:ser>
          <c:idx val="3"/>
          <c:order val="3"/>
          <c:tx>
            <c:strRef>
              <c:f>All!$L$25</c:f>
              <c:strCache>
                <c:ptCount val="1"/>
                <c:pt idx="0">
                  <c:v> A/E Ratio 2008VBT by Policy Prior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All!$J$29:$J$34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All!$O$29:$O$34</c:f>
              <c:numCache>
                <c:formatCode>0.00%</c:formatCode>
                <c:ptCount val="6"/>
                <c:pt idx="0">
                  <c:v>1.3605939284584097</c:v>
                </c:pt>
                <c:pt idx="1">
                  <c:v>1.3034172776109159</c:v>
                </c:pt>
                <c:pt idx="2">
                  <c:v>1.2286483000975026</c:v>
                </c:pt>
                <c:pt idx="3">
                  <c:v>0.91911193393512169</c:v>
                </c:pt>
                <c:pt idx="4">
                  <c:v>0.6264714671877073</c:v>
                </c:pt>
                <c:pt idx="5">
                  <c:v>0.74470495181758922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0F-491D-ABD4-32C2E6A9F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32728"/>
        <c:axId val="340225280"/>
      </c:lineChart>
      <c:catAx>
        <c:axId val="340232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5280"/>
        <c:crosses val="autoZero"/>
        <c:auto val="1"/>
        <c:lblAlgn val="ctr"/>
        <c:lblOffset val="100"/>
        <c:noMultiLvlLbl val="0"/>
      </c:catAx>
      <c:valAx>
        <c:axId val="34022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3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All!$F$24</c:f>
              <c:strCache>
                <c:ptCount val="1"/>
                <c:pt idx="0">
                  <c:v> A/E Ratio 2015VBT by Amount Dur 1-5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All!$J$29:$J$35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All!$F$29:$F$35</c:f>
              <c:numCache>
                <c:formatCode>0.0%</c:formatCode>
                <c:ptCount val="7"/>
                <c:pt idx="0">
                  <c:v>0.99297601984965012</c:v>
                </c:pt>
                <c:pt idx="1">
                  <c:v>1.0030208505222469</c:v>
                </c:pt>
                <c:pt idx="2">
                  <c:v>0.73002326411452556</c:v>
                </c:pt>
                <c:pt idx="3">
                  <c:v>0.93386587247569497</c:v>
                </c:pt>
                <c:pt idx="4">
                  <c:v>0.63358819404385336</c:v>
                </c:pt>
                <c:pt idx="5">
                  <c:v>1.436035986476689</c:v>
                </c:pt>
                <c:pt idx="6">
                  <c:v>1.3614585900712559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08-4514-891F-AE8DD26E836F}"/>
            </c:ext>
          </c:extLst>
        </c:ser>
        <c:ser>
          <c:idx val="1"/>
          <c:order val="1"/>
          <c:tx>
            <c:strRef>
              <c:f>All!$F$25</c:f>
              <c:strCache>
                <c:ptCount val="1"/>
                <c:pt idx="0">
                  <c:v> A/E Ratio 2015VBT by Amount Dur 6-10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All!$J$29:$J$35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All!$G$29:$G$33</c:f>
              <c:numCache>
                <c:formatCode>0.0%</c:formatCode>
                <c:ptCount val="5"/>
                <c:pt idx="0">
                  <c:v>0.99940441947224923</c:v>
                </c:pt>
                <c:pt idx="1">
                  <c:v>0.91875008342423203</c:v>
                </c:pt>
                <c:pt idx="2">
                  <c:v>0.93290928924436545</c:v>
                </c:pt>
                <c:pt idx="3">
                  <c:v>1.1054181191285903</c:v>
                </c:pt>
                <c:pt idx="4">
                  <c:v>0.78001670202400775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08-4514-891F-AE8DD26E836F}"/>
            </c:ext>
          </c:extLst>
        </c:ser>
        <c:ser>
          <c:idx val="2"/>
          <c:order val="2"/>
          <c:tx>
            <c:strRef>
              <c:f>All!$F$26</c:f>
              <c:strCache>
                <c:ptCount val="1"/>
                <c:pt idx="0">
                  <c:v> A/E Ratio 2015VBT by Amount Dur 11-15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All!$J$29:$J$35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All!$H$29:$H$33</c:f>
              <c:numCache>
                <c:formatCode>0.0%</c:formatCode>
                <c:ptCount val="5"/>
                <c:pt idx="0">
                  <c:v>1.2261084678779774</c:v>
                </c:pt>
                <c:pt idx="1">
                  <c:v>1.0862391211115454</c:v>
                </c:pt>
                <c:pt idx="2">
                  <c:v>0.96365579890793618</c:v>
                </c:pt>
                <c:pt idx="3">
                  <c:v>0.83045804889550967</c:v>
                </c:pt>
                <c:pt idx="4">
                  <c:v>0.48094586633408259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08-4514-891F-AE8DD26E83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26064"/>
        <c:axId val="340226456"/>
      </c:lineChart>
      <c:catAx>
        <c:axId val="340226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6456"/>
        <c:crosses val="autoZero"/>
        <c:auto val="1"/>
        <c:lblAlgn val="ctr"/>
        <c:lblOffset val="100"/>
        <c:noMultiLvlLbl val="0"/>
      </c:catAx>
      <c:valAx>
        <c:axId val="340226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Amount, Durations 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NS!$K$25</c:f>
              <c:strCache>
                <c:ptCount val="1"/>
                <c:pt idx="0">
                  <c:v> A/E Ratio 2015VBT by Amount 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NS!$K$29:$K$33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NS!$L$29:$L$33</c:f>
              <c:numCache>
                <c:formatCode>0.0%</c:formatCode>
                <c:ptCount val="5"/>
                <c:pt idx="0">
                  <c:v>1.0099459201579641</c:v>
                </c:pt>
                <c:pt idx="1">
                  <c:v>1.0066758812259606</c:v>
                </c:pt>
                <c:pt idx="2">
                  <c:v>0.74010136723277198</c:v>
                </c:pt>
                <c:pt idx="3">
                  <c:v>0.93615400539917359</c:v>
                </c:pt>
                <c:pt idx="4">
                  <c:v>0.63085962776989535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AA-4FCF-8CB4-CCB3388238D7}"/>
            </c:ext>
          </c:extLst>
        </c:ser>
        <c:ser>
          <c:idx val="1"/>
          <c:order val="1"/>
          <c:tx>
            <c:strRef>
              <c:f>NS!$K$26</c:f>
              <c:strCache>
                <c:ptCount val="1"/>
                <c:pt idx="0">
                  <c:v> A/E Ratio 2015VBT by Amount Preferred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NS!$K$29:$K$33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NS!$M$29:$M$33</c:f>
              <c:numCache>
                <c:formatCode>0.0%</c:formatCode>
                <c:ptCount val="5"/>
                <c:pt idx="0">
                  <c:v>0.99840299407268163</c:v>
                </c:pt>
                <c:pt idx="1">
                  <c:v>0.99073838244673063</c:v>
                </c:pt>
                <c:pt idx="2">
                  <c:v>0.72110839496993273</c:v>
                </c:pt>
                <c:pt idx="3">
                  <c:v>0.93914939018973775</c:v>
                </c:pt>
                <c:pt idx="4">
                  <c:v>0.57084500793981996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AA-4FCF-8CB4-CCB3388238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30376"/>
        <c:axId val="340226848"/>
      </c:lineChart>
      <c:catAx>
        <c:axId val="340230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6848"/>
        <c:crosses val="autoZero"/>
        <c:auto val="1"/>
        <c:lblAlgn val="ctr"/>
        <c:lblOffset val="100"/>
        <c:noMultiLvlLbl val="0"/>
      </c:catAx>
      <c:valAx>
        <c:axId val="34022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30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A/E </a:t>
            </a:r>
            <a:r>
              <a:rPr lang="en-US" baseline="0" dirty="0"/>
              <a:t>Ratios </a:t>
            </a:r>
            <a:r>
              <a:rPr lang="en-US" baseline="0" dirty="0" smtClean="0"/>
              <a:t>2008 </a:t>
            </a:r>
            <a:r>
              <a:rPr lang="en-US" baseline="0" dirty="0" err="1" smtClean="0"/>
              <a:t>VBT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 2'!$C$10</c:f>
              <c:strCache>
                <c:ptCount val="1"/>
                <c:pt idx="0">
                  <c:v>2008 VBT AE By Amount Dur 1-5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'All 2'!$A$32:$A$37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'All 2'!$C$32:$C$37</c:f>
              <c:numCache>
                <c:formatCode>0.00%</c:formatCode>
                <c:ptCount val="6"/>
                <c:pt idx="0">
                  <c:v>0.88678065808890438</c:v>
                </c:pt>
                <c:pt idx="1">
                  <c:v>0.73936676011166846</c:v>
                </c:pt>
                <c:pt idx="2">
                  <c:v>0.71038340077587281</c:v>
                </c:pt>
                <c:pt idx="3">
                  <c:v>0.58010429335003988</c:v>
                </c:pt>
                <c:pt idx="4">
                  <c:v>0.42681228987182579</c:v>
                </c:pt>
                <c:pt idx="5">
                  <c:v>0.26468103724764408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5A-42E1-8BE9-4BD8919B9E06}"/>
            </c:ext>
          </c:extLst>
        </c:ser>
        <c:ser>
          <c:idx val="1"/>
          <c:order val="1"/>
          <c:tx>
            <c:strRef>
              <c:f>'All 2'!$C$11</c:f>
              <c:strCache>
                <c:ptCount val="1"/>
                <c:pt idx="0">
                  <c:v>2008 VBT AE By Amount Dur 6-10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'All 2'!$A$32:$A$37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'All 2'!$C$53:$C$58</c:f>
              <c:numCache>
                <c:formatCode>0.00%</c:formatCode>
                <c:ptCount val="6"/>
                <c:pt idx="0">
                  <c:v>0.89330303604281291</c:v>
                </c:pt>
                <c:pt idx="1">
                  <c:v>0.91225357181583533</c:v>
                </c:pt>
                <c:pt idx="2">
                  <c:v>0.87459584243050725</c:v>
                </c:pt>
                <c:pt idx="3">
                  <c:v>0.64329733334198214</c:v>
                </c:pt>
                <c:pt idx="4">
                  <c:v>0.66255535101881635</c:v>
                </c:pt>
                <c:pt idx="5">
                  <c:v>0.12498463853180787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5A-42E1-8BE9-4BD8919B9E06}"/>
            </c:ext>
          </c:extLst>
        </c:ser>
        <c:ser>
          <c:idx val="2"/>
          <c:order val="2"/>
          <c:tx>
            <c:strRef>
              <c:f>'All 2'!$C$12</c:f>
              <c:strCache>
                <c:ptCount val="1"/>
                <c:pt idx="0">
                  <c:v>2008 VBT AE By Amount Dur 11-15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'All 2'!$A$32:$A$37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'All 2'!$C$74:$C$78</c:f>
              <c:numCache>
                <c:formatCode>0.00%</c:formatCode>
                <c:ptCount val="5"/>
                <c:pt idx="0">
                  <c:v>0.98462300982374951</c:v>
                </c:pt>
                <c:pt idx="1">
                  <c:v>1.0873893113274546</c:v>
                </c:pt>
                <c:pt idx="2">
                  <c:v>0.88248455453377439</c:v>
                </c:pt>
                <c:pt idx="3">
                  <c:v>0.96911280162279467</c:v>
                </c:pt>
                <c:pt idx="4">
                  <c:v>1.126121305416766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5A-42E1-8BE9-4BD8919B9E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9035936"/>
        <c:axId val="279036328"/>
      </c:lineChart>
      <c:catAx>
        <c:axId val="279035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036328"/>
        <c:crosses val="autoZero"/>
        <c:auto val="1"/>
        <c:lblAlgn val="ctr"/>
        <c:lblOffset val="100"/>
        <c:noMultiLvlLbl val="0"/>
      </c:catAx>
      <c:valAx>
        <c:axId val="279036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035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Amount, Durations 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NS!$K$25</c:f>
              <c:strCache>
                <c:ptCount val="1"/>
                <c:pt idx="0">
                  <c:v> A/E Ratio 2015VBT by Amount 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SM!$K$29:$K$31</c:f>
              <c:strCache>
                <c:ptCount val="3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</c:strCache>
            </c:strRef>
          </c:cat>
          <c:val>
            <c:numRef>
              <c:f>SM!$L$29:$L$31</c:f>
              <c:numCache>
                <c:formatCode>0.0%</c:formatCode>
                <c:ptCount val="3"/>
                <c:pt idx="0">
                  <c:v>0.73201986355604221</c:v>
                </c:pt>
                <c:pt idx="1">
                  <c:v>0.88998795333948255</c:v>
                </c:pt>
                <c:pt idx="2">
                  <c:v>0.3095858200721131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00-4E7D-8EF8-592839A72F80}"/>
            </c:ext>
          </c:extLst>
        </c:ser>
        <c:ser>
          <c:idx val="1"/>
          <c:order val="1"/>
          <c:tx>
            <c:strRef>
              <c:f>NS!$K$26</c:f>
              <c:strCache>
                <c:ptCount val="1"/>
                <c:pt idx="0">
                  <c:v> A/E Ratio 2015VBT by Amount Preferred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SM!$K$29:$K$31</c:f>
              <c:strCache>
                <c:ptCount val="3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</c:strCache>
            </c:strRef>
          </c:cat>
          <c:val>
            <c:numRef>
              <c:f>SM!$M$29:$M$30</c:f>
              <c:numCache>
                <c:formatCode>0.0%</c:formatCode>
                <c:ptCount val="2"/>
                <c:pt idx="0">
                  <c:v>0.62644256945226873</c:v>
                </c:pt>
                <c:pt idx="1">
                  <c:v>0.87759725541139577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00-4E7D-8EF8-592839A72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27632"/>
        <c:axId val="340228024"/>
      </c:lineChart>
      <c:catAx>
        <c:axId val="340227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8024"/>
        <c:crosses val="autoZero"/>
        <c:auto val="1"/>
        <c:lblAlgn val="ctr"/>
        <c:lblOffset val="100"/>
        <c:noMultiLvlLbl val="0"/>
      </c:catAx>
      <c:valAx>
        <c:axId val="340228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'NS Male'!$K$22</c:f>
              <c:strCache>
                <c:ptCount val="1"/>
                <c:pt idx="0">
                  <c:v> A/E Ratio 2015VBT by Amount Dur 1-5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Male'!$L$29:$L$33</c:f>
              <c:numCache>
                <c:formatCode>0.0%</c:formatCode>
                <c:ptCount val="5"/>
                <c:pt idx="0">
                  <c:v>1.0239170530259809</c:v>
                </c:pt>
                <c:pt idx="1">
                  <c:v>0.96763571573873386</c:v>
                </c:pt>
                <c:pt idx="2">
                  <c:v>0.59497943024376687</c:v>
                </c:pt>
                <c:pt idx="3">
                  <c:v>0.80616626509209188</c:v>
                </c:pt>
                <c:pt idx="4">
                  <c:v>0.78879739094868873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1C-4758-BE08-957CF8AB2464}"/>
            </c:ext>
          </c:extLst>
        </c:ser>
        <c:ser>
          <c:idx val="1"/>
          <c:order val="1"/>
          <c:tx>
            <c:strRef>
              <c:f>'NS Male'!$K$23</c:f>
              <c:strCache>
                <c:ptCount val="1"/>
                <c:pt idx="0">
                  <c:v> A/E Ratio 2015VBT by Amount Dur 6-10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'NS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Male'!$M$29:$M$33</c:f>
              <c:numCache>
                <c:formatCode>0.0%</c:formatCode>
                <c:ptCount val="5"/>
                <c:pt idx="0">
                  <c:v>0.92287123971746809</c:v>
                </c:pt>
                <c:pt idx="1">
                  <c:v>0.94296385162370344</c:v>
                </c:pt>
                <c:pt idx="2">
                  <c:v>0.87679579946159747</c:v>
                </c:pt>
                <c:pt idx="3">
                  <c:v>1.2509265200343156</c:v>
                </c:pt>
                <c:pt idx="4">
                  <c:v>0.77560940201967155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1C-4758-BE08-957CF8AB2464}"/>
            </c:ext>
          </c:extLst>
        </c:ser>
        <c:ser>
          <c:idx val="2"/>
          <c:order val="2"/>
          <c:tx>
            <c:strRef>
              <c:f>'NS Male'!$K$24</c:f>
              <c:strCache>
                <c:ptCount val="1"/>
                <c:pt idx="0">
                  <c:v> A/E Ratio 2015VBT by Amount Dur 11-15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Male'!$N$29:$N$32</c:f>
              <c:numCache>
                <c:formatCode>0.0%</c:formatCode>
                <c:ptCount val="4"/>
                <c:pt idx="0">
                  <c:v>1.1715330125396575</c:v>
                </c:pt>
                <c:pt idx="1">
                  <c:v>1.07853324333545</c:v>
                </c:pt>
                <c:pt idx="2">
                  <c:v>0.97620186201676662</c:v>
                </c:pt>
                <c:pt idx="3">
                  <c:v>0.83464583242339729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1C-4758-BE08-957CF8AB2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28416"/>
        <c:axId val="340228808"/>
      </c:lineChart>
      <c:catAx>
        <c:axId val="340228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8808"/>
        <c:crosses val="autoZero"/>
        <c:auto val="1"/>
        <c:lblAlgn val="ctr"/>
        <c:lblOffset val="100"/>
        <c:noMultiLvlLbl val="0"/>
      </c:catAx>
      <c:valAx>
        <c:axId val="34022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</a:t>
            </a:r>
            <a:endParaRPr lang="en-US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'NS Female'!$K$20</c:f>
              <c:strCache>
                <c:ptCount val="1"/>
                <c:pt idx="0">
                  <c:v> A/E Ratio 2015VBT by Amount Dur 1-5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'NS Female'!$K$29:$K$33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Female'!$L$29:$L$33</c:f>
              <c:numCache>
                <c:formatCode>0.0%</c:formatCode>
                <c:ptCount val="5"/>
                <c:pt idx="0">
                  <c:v>0.91625222216182789</c:v>
                </c:pt>
                <c:pt idx="1">
                  <c:v>1.039874562536599</c:v>
                </c:pt>
                <c:pt idx="2">
                  <c:v>0.89581334997311257</c:v>
                </c:pt>
                <c:pt idx="3">
                  <c:v>1.0632622538536511</c:v>
                </c:pt>
                <c:pt idx="4">
                  <c:v>0.39816941497818376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05-40C4-8036-32F114586A21}"/>
            </c:ext>
          </c:extLst>
        </c:ser>
        <c:ser>
          <c:idx val="1"/>
          <c:order val="1"/>
          <c:tx>
            <c:strRef>
              <c:f>'NS Female'!$K$21</c:f>
              <c:strCache>
                <c:ptCount val="1"/>
                <c:pt idx="0">
                  <c:v> A/E Ratio 2015VBT by Amount Dur 6-10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Female'!$K$29:$K$33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Female'!$M$29:$M$33</c:f>
              <c:numCache>
                <c:formatCode>0.0%</c:formatCode>
                <c:ptCount val="5"/>
                <c:pt idx="0">
                  <c:v>1.179676142162797</c:v>
                </c:pt>
                <c:pt idx="1">
                  <c:v>0.89714897697422835</c:v>
                </c:pt>
                <c:pt idx="2">
                  <c:v>1.0038071716171102</c:v>
                </c:pt>
                <c:pt idx="3">
                  <c:v>1.0341115469883093</c:v>
                </c:pt>
                <c:pt idx="4">
                  <c:v>0.80557205270579091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05-40C4-8036-32F114586A21}"/>
            </c:ext>
          </c:extLst>
        </c:ser>
        <c:ser>
          <c:idx val="2"/>
          <c:order val="2"/>
          <c:tx>
            <c:strRef>
              <c:f>'NS Female'!$K$22</c:f>
              <c:strCache>
                <c:ptCount val="1"/>
                <c:pt idx="0">
                  <c:v> A/E Ratio 2015VBT by Amount Dur 11-15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Female'!$K$29:$K$33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Female'!$N$29:$N$33</c:f>
              <c:numCache>
                <c:formatCode>0.0%</c:formatCode>
                <c:ptCount val="5"/>
                <c:pt idx="0">
                  <c:v>1.4384664557563915</c:v>
                </c:pt>
                <c:pt idx="1">
                  <c:v>1.1314242976985593</c:v>
                </c:pt>
                <c:pt idx="2">
                  <c:v>0.90284055934837293</c:v>
                </c:pt>
                <c:pt idx="3">
                  <c:v>0.8481158738664164</c:v>
                </c:pt>
                <c:pt idx="4">
                  <c:v>0.55097178083237452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05-40C4-8036-32F114586A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29592"/>
        <c:axId val="341008824"/>
      </c:lineChart>
      <c:catAx>
        <c:axId val="340229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08824"/>
        <c:crosses val="autoZero"/>
        <c:auto val="1"/>
        <c:lblAlgn val="ctr"/>
        <c:lblOffset val="100"/>
        <c:noMultiLvlLbl val="0"/>
      </c:catAx>
      <c:valAx>
        <c:axId val="341008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229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Ratios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'NS 100K+ Male'!$K$13</c:f>
              <c:strCache>
                <c:ptCount val="1"/>
                <c:pt idx="0">
                  <c:v> A/E Ratio 2015VBT by Amount Males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Male'!$L$29:$L$33</c:f>
              <c:numCache>
                <c:formatCode>0.0%</c:formatCode>
                <c:ptCount val="5"/>
                <c:pt idx="0">
                  <c:v>1.0239170530259809</c:v>
                </c:pt>
                <c:pt idx="1">
                  <c:v>0.96763571573873386</c:v>
                </c:pt>
                <c:pt idx="2">
                  <c:v>0.59497943024376687</c:v>
                </c:pt>
                <c:pt idx="3">
                  <c:v>0.80616626509209188</c:v>
                </c:pt>
                <c:pt idx="4">
                  <c:v>0.78879739094868873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7C-43C0-8C1E-2EFF2AF6747D}"/>
            </c:ext>
          </c:extLst>
        </c:ser>
        <c:ser>
          <c:idx val="1"/>
          <c:order val="1"/>
          <c:tx>
            <c:strRef>
              <c:f>'NS 100K+ Male'!$K$14</c:f>
              <c:strCache>
                <c:ptCount val="1"/>
                <c:pt idx="0">
                  <c:v> A/E Ratio 2015VBT by Amount Females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Female'!$L$29:$L$33</c:f>
              <c:numCache>
                <c:formatCode>0.0%</c:formatCode>
                <c:ptCount val="5"/>
                <c:pt idx="0">
                  <c:v>0.91625222216182789</c:v>
                </c:pt>
                <c:pt idx="1">
                  <c:v>1.039874562536599</c:v>
                </c:pt>
                <c:pt idx="2">
                  <c:v>0.89581334997311257</c:v>
                </c:pt>
                <c:pt idx="3">
                  <c:v>1.0632622538536511</c:v>
                </c:pt>
                <c:pt idx="4">
                  <c:v>0.39816941497818376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7C-43C0-8C1E-2EFF2AF67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014704"/>
        <c:axId val="341014312"/>
      </c:lineChart>
      <c:catAx>
        <c:axId val="341014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4312"/>
        <c:crosses val="autoZero"/>
        <c:auto val="1"/>
        <c:lblAlgn val="ctr"/>
        <c:lblOffset val="100"/>
        <c:noMultiLvlLbl val="0"/>
      </c:catAx>
      <c:valAx>
        <c:axId val="341014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Nonsmoker Preferred, $</a:t>
            </a:r>
            <a:r>
              <a:rPr lang="en-US" baseline="0" dirty="0" err="1" smtClean="0"/>
              <a:t>100K</a:t>
            </a:r>
            <a:r>
              <a:rPr lang="en-US" baseline="0" dirty="0" smtClean="0"/>
              <a:t>+, Durations </a:t>
            </a:r>
            <a:r>
              <a:rPr lang="en-US" baseline="0" dirty="0"/>
              <a:t>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Males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Male'!$K$30:$K$33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100K+ Male'!$M$30:$M$33</c:f>
              <c:numCache>
                <c:formatCode>#,##0</c:formatCode>
                <c:ptCount val="4"/>
                <c:pt idx="0">
                  <c:v>67717.257651000007</c:v>
                </c:pt>
                <c:pt idx="1">
                  <c:v>21312.137543999997</c:v>
                </c:pt>
                <c:pt idx="2">
                  <c:v>5444.9494080000004</c:v>
                </c:pt>
                <c:pt idx="3">
                  <c:v>666.31706499999996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E-4090-A73D-2F662F0DEAFA}"/>
            </c:ext>
          </c:extLst>
        </c:ser>
        <c:ser>
          <c:idx val="1"/>
          <c:order val="1"/>
          <c:tx>
            <c:v>Females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Male'!$K$30:$K$33</c:f>
              <c:strCache>
                <c:ptCount val="4"/>
                <c:pt idx="0">
                  <c:v>70-74</c:v>
                </c:pt>
                <c:pt idx="1">
                  <c:v>75-79</c:v>
                </c:pt>
                <c:pt idx="2">
                  <c:v>80-84</c:v>
                </c:pt>
                <c:pt idx="3">
                  <c:v>85-89</c:v>
                </c:pt>
              </c:strCache>
            </c:strRef>
          </c:cat>
          <c:val>
            <c:numRef>
              <c:f>'NS 100K+ Female'!$M$30:$M$33</c:f>
              <c:numCache>
                <c:formatCode>#,##0</c:formatCode>
                <c:ptCount val="4"/>
                <c:pt idx="0">
                  <c:v>45687.811010999998</c:v>
                </c:pt>
                <c:pt idx="1">
                  <c:v>25495.388309000009</c:v>
                </c:pt>
                <c:pt idx="2">
                  <c:v>10394.172008</c:v>
                </c:pt>
                <c:pt idx="3">
                  <c:v>1896.2135410000001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DE-4090-A73D-2F662F0DEA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1015096"/>
        <c:axId val="341011568"/>
      </c:barChart>
      <c:catAx>
        <c:axId val="341015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1568"/>
        <c:crosses val="autoZero"/>
        <c:auto val="1"/>
        <c:lblAlgn val="ctr"/>
        <c:lblOffset val="100"/>
        <c:noMultiLvlLbl val="0"/>
      </c:catAx>
      <c:valAx>
        <c:axId val="34101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5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Amount, Durations 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'NS 1M+ Male'!$K$22</c:f>
              <c:strCache>
                <c:ptCount val="1"/>
                <c:pt idx="0">
                  <c:v> A/E Ratio 2015VBT by Amount Males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1M+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1M+ Male'!$L$29:$L$33</c:f>
              <c:numCache>
                <c:formatCode>0.0%</c:formatCode>
                <c:ptCount val="5"/>
                <c:pt idx="0">
                  <c:v>1.0696242554307946</c:v>
                </c:pt>
                <c:pt idx="1">
                  <c:v>0.96746386259546635</c:v>
                </c:pt>
                <c:pt idx="2">
                  <c:v>0.57119466201212088</c:v>
                </c:pt>
                <c:pt idx="3">
                  <c:v>0.77716016194423054</c:v>
                </c:pt>
                <c:pt idx="4">
                  <c:v>0.81399416404755287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A9-4167-800E-F0105D47C246}"/>
            </c:ext>
          </c:extLst>
        </c:ser>
        <c:ser>
          <c:idx val="1"/>
          <c:order val="1"/>
          <c:tx>
            <c:strRef>
              <c:f>'NS 1M+ Male'!$K$23</c:f>
              <c:strCache>
                <c:ptCount val="1"/>
                <c:pt idx="0">
                  <c:v> A/E Ratio 2015VBT by Amount Females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1M+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1M+ Female'!$L$29:$L$32</c:f>
              <c:numCache>
                <c:formatCode>0.0%</c:formatCode>
                <c:ptCount val="4"/>
                <c:pt idx="0">
                  <c:v>0.93227663090334634</c:v>
                </c:pt>
                <c:pt idx="1">
                  <c:v>1.0322435396076401</c:v>
                </c:pt>
                <c:pt idx="2">
                  <c:v>0.84659921581566977</c:v>
                </c:pt>
                <c:pt idx="3">
                  <c:v>1.0497826123598608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A9-4167-800E-F0105D47C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013136"/>
        <c:axId val="341008432"/>
      </c:lineChart>
      <c:catAx>
        <c:axId val="3410131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08432"/>
        <c:crosses val="autoZero"/>
        <c:auto val="1"/>
        <c:lblAlgn val="ctr"/>
        <c:lblOffset val="100"/>
        <c:noMultiLvlLbl val="0"/>
      </c:catAx>
      <c:valAx>
        <c:axId val="34100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Nonsmoker Preferred, $</a:t>
            </a:r>
            <a:r>
              <a:rPr lang="en-US" baseline="0" dirty="0" err="1" smtClean="0"/>
              <a:t>1M</a:t>
            </a:r>
            <a:r>
              <a:rPr lang="en-US" baseline="0" dirty="0" smtClean="0"/>
              <a:t>+, Durations </a:t>
            </a:r>
            <a:r>
              <a:rPr lang="en-US" baseline="0" dirty="0"/>
              <a:t>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Males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1M+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1M+ Male'!$M$29:$M$33</c:f>
              <c:numCache>
                <c:formatCode>#,##0</c:formatCode>
                <c:ptCount val="5"/>
                <c:pt idx="0">
                  <c:v>26088.176573000004</c:v>
                </c:pt>
                <c:pt idx="1">
                  <c:v>12717.946425000002</c:v>
                </c:pt>
                <c:pt idx="2">
                  <c:v>6942.9238860000005</c:v>
                </c:pt>
                <c:pt idx="3">
                  <c:v>2246.488198</c:v>
                </c:pt>
                <c:pt idx="4">
                  <c:v>310.85323199999993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3B-408D-A438-FDFA90CF89E0}"/>
            </c:ext>
          </c:extLst>
        </c:ser>
        <c:ser>
          <c:idx val="1"/>
          <c:order val="1"/>
          <c:tx>
            <c:v>Females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1M+ Male'!$K$29:$K$33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1M+ Female'!$M$29:$M$33</c:f>
              <c:numCache>
                <c:formatCode>#,##0</c:formatCode>
                <c:ptCount val="5"/>
                <c:pt idx="0">
                  <c:v>10124.26701</c:v>
                </c:pt>
                <c:pt idx="1">
                  <c:v>8821.118774999999</c:v>
                </c:pt>
                <c:pt idx="2">
                  <c:v>7975.5754219999999</c:v>
                </c:pt>
                <c:pt idx="3">
                  <c:v>3554.2721399999991</c:v>
                </c:pt>
                <c:pt idx="4">
                  <c:v>604.08629800000006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3B-408D-A438-FDFA90CF89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1013920"/>
        <c:axId val="341015488"/>
      </c:barChart>
      <c:catAx>
        <c:axId val="341013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5488"/>
        <c:crosses val="autoZero"/>
        <c:auto val="1"/>
        <c:lblAlgn val="ctr"/>
        <c:lblOffset val="100"/>
        <c:noMultiLvlLbl val="0"/>
      </c:catAx>
      <c:valAx>
        <c:axId val="34101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Nonsmoker Preferred, $</a:t>
            </a:r>
            <a:r>
              <a:rPr lang="en-US" baseline="0" dirty="0" err="1" smtClean="0"/>
              <a:t>100K</a:t>
            </a:r>
            <a:r>
              <a:rPr lang="en-US" baseline="0" dirty="0" smtClean="0"/>
              <a:t>+, Durations 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v>UL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Term'!$K$29:$K$35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'NS 100K+ UL'!$L$37:$L$43</c:f>
              <c:numCache>
                <c:formatCode>#,##0</c:formatCode>
                <c:ptCount val="7"/>
                <c:pt idx="0">
                  <c:v>765551.03532448085</c:v>
                </c:pt>
                <c:pt idx="1">
                  <c:v>1781034.9299642218</c:v>
                </c:pt>
                <c:pt idx="2">
                  <c:v>2581509.5662364289</c:v>
                </c:pt>
                <c:pt idx="3">
                  <c:v>2528818.2397755478</c:v>
                </c:pt>
                <c:pt idx="4">
                  <c:v>1978350.8253776436</c:v>
                </c:pt>
                <c:pt idx="5">
                  <c:v>977055.5</c:v>
                </c:pt>
                <c:pt idx="6">
                  <c:v>316902.63636363635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1E-4593-8F92-DBDA8F940652}"/>
            </c:ext>
          </c:extLst>
        </c:ser>
        <c:ser>
          <c:idx val="3"/>
          <c:order val="1"/>
          <c:tx>
            <c:v>ULSG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'NS 100K+ Term'!$K$29:$K$35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'NS 100K+ ULSG'!$L$37:$L$42</c:f>
              <c:numCache>
                <c:formatCode>#,##0</c:formatCode>
                <c:ptCount val="6"/>
                <c:pt idx="0">
                  <c:v>564527.01095914841</c:v>
                </c:pt>
                <c:pt idx="1">
                  <c:v>918296.39991900628</c:v>
                </c:pt>
                <c:pt idx="2">
                  <c:v>1276065.0848497113</c:v>
                </c:pt>
                <c:pt idx="3">
                  <c:v>1256173.8195427328</c:v>
                </c:pt>
                <c:pt idx="4">
                  <c:v>984156.92718010186</c:v>
                </c:pt>
                <c:pt idx="5">
                  <c:v>611559.76635514013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1E-4593-8F92-DBDA8F940652}"/>
            </c:ext>
          </c:extLst>
        </c:ser>
        <c:ser>
          <c:idx val="5"/>
          <c:order val="2"/>
          <c:tx>
            <c:v>VLSG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'NS 100K+ Term'!$K$29:$K$35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'NS 100K+ VLSG'!$L$37:$L$42</c:f>
              <c:numCache>
                <c:formatCode>#,##0</c:formatCode>
                <c:ptCount val="6"/>
                <c:pt idx="0">
                  <c:v>481323.04584317235</c:v>
                </c:pt>
                <c:pt idx="1">
                  <c:v>553652.22577319585</c:v>
                </c:pt>
                <c:pt idx="2">
                  <c:v>633691.63464447809</c:v>
                </c:pt>
                <c:pt idx="3">
                  <c:v>1172181.7024539877</c:v>
                </c:pt>
                <c:pt idx="4">
                  <c:v>2320717.2319587627</c:v>
                </c:pt>
                <c:pt idx="5">
                  <c:v>610359.19999999995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1E-4593-8F92-DBDA8F940652}"/>
            </c:ext>
          </c:extLst>
        </c:ser>
        <c:ser>
          <c:idx val="4"/>
          <c:order val="3"/>
          <c:tx>
            <c:v>VL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'NS 100K+ Term'!$K$29:$K$35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'NS 100K+ VL'!$L$37:$L$41</c:f>
              <c:numCache>
                <c:formatCode>#,##0</c:formatCode>
                <c:ptCount val="5"/>
                <c:pt idx="0">
                  <c:v>592906.31121373351</c:v>
                </c:pt>
                <c:pt idx="1">
                  <c:v>596242.29022082023</c:v>
                </c:pt>
                <c:pt idx="2">
                  <c:v>646626.58202859084</c:v>
                </c:pt>
                <c:pt idx="3">
                  <c:v>1040813.1836158192</c:v>
                </c:pt>
                <c:pt idx="4">
                  <c:v>912277.5581395349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1E-4593-8F92-DBDA8F940652}"/>
            </c:ext>
          </c:extLst>
        </c:ser>
        <c:ser>
          <c:idx val="1"/>
          <c:order val="4"/>
          <c:tx>
            <c:v>Perm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'NS 100K+ Term'!$K$29:$K$35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'NS 100K+ Perm'!$L$37:$L$41</c:f>
              <c:numCache>
                <c:formatCode>#,##0</c:formatCode>
                <c:ptCount val="5"/>
                <c:pt idx="0">
                  <c:v>438848.46522128518</c:v>
                </c:pt>
                <c:pt idx="1">
                  <c:v>414071.2184982872</c:v>
                </c:pt>
                <c:pt idx="2">
                  <c:v>432433.7319434103</c:v>
                </c:pt>
                <c:pt idx="3">
                  <c:v>387181.84456780332</c:v>
                </c:pt>
                <c:pt idx="4">
                  <c:v>684382.56223175966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71E-4593-8F92-DBDA8F940652}"/>
            </c:ext>
          </c:extLst>
        </c:ser>
        <c:ser>
          <c:idx val="0"/>
          <c:order val="5"/>
          <c:tx>
            <c:v>Term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'NS 100K+ Term'!$K$29:$K$35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'NS 100K+ Term'!$L$37:$L$40</c:f>
              <c:numCache>
                <c:formatCode>#,##0</c:formatCode>
                <c:ptCount val="4"/>
                <c:pt idx="0">
                  <c:v>409703.73855631432</c:v>
                </c:pt>
                <c:pt idx="1">
                  <c:v>386317.98871683783</c:v>
                </c:pt>
                <c:pt idx="2">
                  <c:v>308061.11732580035</c:v>
                </c:pt>
                <c:pt idx="3">
                  <c:v>210336.23137876386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71E-4593-8F92-DBDA8F940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009608"/>
        <c:axId val="341010000"/>
      </c:lineChart>
      <c:catAx>
        <c:axId val="3410096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0000"/>
        <c:crosses val="autoZero"/>
        <c:auto val="1"/>
        <c:lblAlgn val="ctr"/>
        <c:lblOffset val="100"/>
        <c:noMultiLvlLbl val="0"/>
      </c:catAx>
      <c:valAx>
        <c:axId val="34101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09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Nonsmoker Preferred, $</a:t>
            </a:r>
            <a:r>
              <a:rPr lang="en-US" baseline="0" dirty="0" err="1" smtClean="0"/>
              <a:t>100K</a:t>
            </a:r>
            <a:r>
              <a:rPr lang="en-US" baseline="0" dirty="0" smtClean="0"/>
              <a:t>+, Durations </a:t>
            </a:r>
            <a:r>
              <a:rPr lang="en-US" baseline="0" dirty="0"/>
              <a:t>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Term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Term'!$K$29:$K$31</c:f>
              <c:strCache>
                <c:ptCount val="3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</c:strCache>
            </c:strRef>
          </c:cat>
          <c:val>
            <c:numRef>
              <c:f>'NS 100K+ Term'!$M$29:$M$31</c:f>
              <c:numCache>
                <c:formatCode>#,##0</c:formatCode>
                <c:ptCount val="3"/>
                <c:pt idx="0">
                  <c:v>160546.05008900003</c:v>
                </c:pt>
                <c:pt idx="1">
                  <c:v>36088.966379999983</c:v>
                </c:pt>
                <c:pt idx="2">
                  <c:v>4522.3210849999996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8-4A65-ACBE-1CF19F771BC6}"/>
            </c:ext>
          </c:extLst>
        </c:ser>
        <c:ser>
          <c:idx val="3"/>
          <c:order val="1"/>
          <c:tx>
            <c:v>ULSG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Term'!$K$29:$K$31</c:f>
              <c:strCache>
                <c:ptCount val="3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</c:strCache>
            </c:strRef>
          </c:cat>
          <c:val>
            <c:numRef>
              <c:f>'NS 100K+ ULSG'!$M$29:$M$31</c:f>
              <c:numCache>
                <c:formatCode>#,##0</c:formatCode>
                <c:ptCount val="3"/>
                <c:pt idx="0">
                  <c:v>94537.701787000013</c:v>
                </c:pt>
                <c:pt idx="1">
                  <c:v>54441.16062800002</c:v>
                </c:pt>
                <c:pt idx="2">
                  <c:v>29516.146615000012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8-4A65-ACBE-1CF19F771B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1011176"/>
        <c:axId val="341011960"/>
      </c:barChart>
      <c:catAx>
        <c:axId val="341011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1960"/>
        <c:crosses val="autoZero"/>
        <c:auto val="1"/>
        <c:lblAlgn val="ctr"/>
        <c:lblOffset val="100"/>
        <c:noMultiLvlLbl val="0"/>
      </c:catAx>
      <c:valAx>
        <c:axId val="34101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11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Nonsmoker Preferred, $</a:t>
            </a:r>
            <a:r>
              <a:rPr lang="en-US" baseline="0" dirty="0" err="1" smtClean="0"/>
              <a:t>100K</a:t>
            </a:r>
            <a:r>
              <a:rPr lang="en-US" baseline="0" dirty="0" smtClean="0"/>
              <a:t>+, Durations </a:t>
            </a:r>
            <a:r>
              <a:rPr lang="en-US" baseline="0" dirty="0"/>
              <a:t>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Perm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Term'!$K$29:$K$33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Perm'!$M$29:$M$32</c:f>
              <c:numCache>
                <c:formatCode>#,##0</c:formatCode>
                <c:ptCount val="4"/>
                <c:pt idx="0">
                  <c:v>11577.346452</c:v>
                </c:pt>
                <c:pt idx="1">
                  <c:v>4670.7825609999991</c:v>
                </c:pt>
                <c:pt idx="2">
                  <c:v>1748.8620540000002</c:v>
                </c:pt>
                <c:pt idx="3">
                  <c:v>535.99619799999994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E9-4C40-8DB0-C81A0293FD59}"/>
            </c:ext>
          </c:extLst>
        </c:ser>
        <c:ser>
          <c:idx val="2"/>
          <c:order val="1"/>
          <c:tx>
            <c:v>UL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Term'!$K$29:$K$33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UL'!$M$29:$M$32</c:f>
              <c:numCache>
                <c:formatCode>#,##0</c:formatCode>
                <c:ptCount val="4"/>
                <c:pt idx="0">
                  <c:v>21765.417731000005</c:v>
                </c:pt>
                <c:pt idx="1">
                  <c:v>14736.159866999998</c:v>
                </c:pt>
                <c:pt idx="2">
                  <c:v>9689.4647160000022</c:v>
                </c:pt>
                <c:pt idx="3">
                  <c:v>4316.214559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E9-4C40-8DB0-C81A0293FD59}"/>
            </c:ext>
          </c:extLst>
        </c:ser>
        <c:ser>
          <c:idx val="4"/>
          <c:order val="2"/>
          <c:tx>
            <c:v>VL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Term'!$K$29:$K$33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VL'!$M$29:$M$32</c:f>
              <c:numCache>
                <c:formatCode>#,##0</c:formatCode>
                <c:ptCount val="4"/>
                <c:pt idx="0">
                  <c:v>4685.4443369999999</c:v>
                </c:pt>
                <c:pt idx="1">
                  <c:v>1648.7026310000003</c:v>
                </c:pt>
                <c:pt idx="2">
                  <c:v>696.69785899999999</c:v>
                </c:pt>
                <c:pt idx="3">
                  <c:v>167.55888099999999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E9-4C40-8DB0-C81A0293FD59}"/>
            </c:ext>
          </c:extLst>
        </c:ser>
        <c:ser>
          <c:idx val="5"/>
          <c:order val="3"/>
          <c:tx>
            <c:v>VLSG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100K+ Term'!$K$29:$K$33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100K+ VLSG'!$M$29:$M$32</c:f>
              <c:numCache>
                <c:formatCode>#,##0</c:formatCode>
                <c:ptCount val="4"/>
                <c:pt idx="0">
                  <c:v>5495.2488000000003</c:v>
                </c:pt>
                <c:pt idx="1">
                  <c:v>1742.287691</c:v>
                </c:pt>
                <c:pt idx="2">
                  <c:v>601.13662799999997</c:v>
                </c:pt>
                <c:pt idx="3">
                  <c:v>290.07910600000002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E9-4C40-8DB0-C81A0293FD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2012296"/>
        <c:axId val="342013080"/>
      </c:barChart>
      <c:catAx>
        <c:axId val="342012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3080"/>
        <c:crosses val="autoZero"/>
        <c:auto val="1"/>
        <c:lblAlgn val="ctr"/>
        <c:lblOffset val="100"/>
        <c:noMultiLvlLbl val="0"/>
      </c:catAx>
      <c:valAx>
        <c:axId val="342013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2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A/E Ratios 2008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 Amount, Durations 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'NS 2'!$C$15</c:f>
              <c:strCache>
                <c:ptCount val="1"/>
                <c:pt idx="0">
                  <c:v>2008 VBT AE By Amount Dur 1-5 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2'!$A$28:$A$33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2'!$C$28:$C$33</c:f>
              <c:numCache>
                <c:formatCode>0.00%</c:formatCode>
                <c:ptCount val="6"/>
                <c:pt idx="0">
                  <c:v>0.87274272839751776</c:v>
                </c:pt>
                <c:pt idx="1">
                  <c:v>0.72322506206288861</c:v>
                </c:pt>
                <c:pt idx="2">
                  <c:v>0.67745250381801603</c:v>
                </c:pt>
                <c:pt idx="3">
                  <c:v>0.57340280456123893</c:v>
                </c:pt>
                <c:pt idx="4">
                  <c:v>0.42691947452816864</c:v>
                </c:pt>
                <c:pt idx="5">
                  <c:v>0.26808429984788201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AB-4D9C-A4EA-298AF88FC478}"/>
            </c:ext>
          </c:extLst>
        </c:ser>
        <c:ser>
          <c:idx val="1"/>
          <c:order val="1"/>
          <c:tx>
            <c:strRef>
              <c:f>'SM 2'!$C$15</c:f>
              <c:strCache>
                <c:ptCount val="1"/>
                <c:pt idx="0">
                  <c:v>2008 VBT AE By Amount Dur 1-5 SM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'SM 2'!$C$28:$C$32</c:f>
              <c:numCache>
                <c:formatCode>0.00%</c:formatCode>
                <c:ptCount val="5"/>
                <c:pt idx="0">
                  <c:v>1.0050175231572529</c:v>
                </c:pt>
                <c:pt idx="1">
                  <c:v>1.0114019596414261</c:v>
                </c:pt>
                <c:pt idx="2">
                  <c:v>1.8059296069408752</c:v>
                </c:pt>
                <c:pt idx="3">
                  <c:v>0.94457125107584938</c:v>
                </c:pt>
                <c:pt idx="4">
                  <c:v>0.54113973691282957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AB-4D9C-A4EA-298AF88FC47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39372216"/>
        <c:axId val="339367120"/>
      </c:lineChart>
      <c:catAx>
        <c:axId val="339372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7120"/>
        <c:crosses val="autoZero"/>
        <c:auto val="1"/>
        <c:lblAlgn val="ctr"/>
        <c:lblOffset val="100"/>
        <c:noMultiLvlLbl val="0"/>
      </c:catAx>
      <c:valAx>
        <c:axId val="33936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7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'Ultimate Male'!$E$27</c:f>
              <c:strCache>
                <c:ptCount val="1"/>
                <c:pt idx="0">
                  <c:v> Perm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'Ultimate Male'!$N$28:$N$34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'Ultimate Male'!$O$28:$O$34</c:f>
              <c:numCache>
                <c:formatCode>0.0%</c:formatCode>
                <c:ptCount val="7"/>
                <c:pt idx="0">
                  <c:v>0.98340657220713168</c:v>
                </c:pt>
                <c:pt idx="1">
                  <c:v>0.96373787409460332</c:v>
                </c:pt>
                <c:pt idx="2">
                  <c:v>0.97519429987716233</c:v>
                </c:pt>
                <c:pt idx="3">
                  <c:v>0.99377866343317733</c:v>
                </c:pt>
                <c:pt idx="4">
                  <c:v>0.98804352477750368</c:v>
                </c:pt>
                <c:pt idx="5">
                  <c:v>1.0107192033473984</c:v>
                </c:pt>
                <c:pt idx="6">
                  <c:v>1.0246713816214377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CD-4B86-B38D-2AFE91B6E49B}"/>
            </c:ext>
          </c:extLst>
        </c:ser>
        <c:ser>
          <c:idx val="1"/>
          <c:order val="1"/>
          <c:tx>
            <c:strRef>
              <c:f>'Ultimate Male'!$G$27</c:f>
              <c:strCache>
                <c:ptCount val="1"/>
                <c:pt idx="0">
                  <c:v> UL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'Ultimate Male'!$N$28:$N$34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'Ultimate Male'!$P$28:$P$32</c:f>
              <c:numCache>
                <c:formatCode>0.0%</c:formatCode>
                <c:ptCount val="5"/>
                <c:pt idx="0">
                  <c:v>1.2911430768798431</c:v>
                </c:pt>
                <c:pt idx="1">
                  <c:v>1.2415276626302221</c:v>
                </c:pt>
                <c:pt idx="2">
                  <c:v>1.2259390892652449</c:v>
                </c:pt>
                <c:pt idx="3">
                  <c:v>1.2067751909406665</c:v>
                </c:pt>
                <c:pt idx="4">
                  <c:v>1.1324430267920227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CD-4B86-B38D-2AFE91B6E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011120"/>
        <c:axId val="342009160"/>
      </c:lineChart>
      <c:catAx>
        <c:axId val="342011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Attained</a:t>
                </a:r>
                <a:r>
                  <a:rPr lang="en-US" b="1" baseline="0"/>
                  <a:t> Age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09160"/>
        <c:crosses val="autoZero"/>
        <c:auto val="1"/>
        <c:lblAlgn val="ctr"/>
        <c:lblOffset val="100"/>
        <c:noMultiLvlLbl val="0"/>
      </c:catAx>
      <c:valAx>
        <c:axId val="34200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11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A/E</a:t>
            </a:r>
            <a:r>
              <a:rPr lang="en-US" baseline="0" dirty="0"/>
              <a:t> Ratio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'Ultimate Female'!$F$19</c:f>
              <c:strCache>
                <c:ptCount val="1"/>
                <c:pt idx="0">
                  <c:v> A/E Ratio 2015VBT by Amount Perm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'Ultimate Female'!$N$28:$N$34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'Ultimate Female'!$O$28:$O$34</c:f>
              <c:numCache>
                <c:formatCode>0.0%</c:formatCode>
                <c:ptCount val="7"/>
                <c:pt idx="0">
                  <c:v>0.94237208598025834</c:v>
                </c:pt>
                <c:pt idx="1">
                  <c:v>1.0650736497667972</c:v>
                </c:pt>
                <c:pt idx="2">
                  <c:v>1.0103403508675333</c:v>
                </c:pt>
                <c:pt idx="3">
                  <c:v>1.0103358990579514</c:v>
                </c:pt>
                <c:pt idx="4">
                  <c:v>0.98084429808774531</c:v>
                </c:pt>
                <c:pt idx="5">
                  <c:v>0.98619831175704942</c:v>
                </c:pt>
                <c:pt idx="6">
                  <c:v>1.0734892024344092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9F-4CFF-9877-9B79726F9989}"/>
            </c:ext>
          </c:extLst>
        </c:ser>
        <c:ser>
          <c:idx val="1"/>
          <c:order val="1"/>
          <c:tx>
            <c:strRef>
              <c:f>'Ultimate Female'!$F$20</c:f>
              <c:strCache>
                <c:ptCount val="1"/>
                <c:pt idx="0">
                  <c:v> A/E Ratio 2015VBT by Amount UL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'Ultimate Female'!$N$28:$N$34</c:f>
              <c:strCache>
                <c:ptCount val="7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  <c:pt idx="6">
                  <c:v>95+</c:v>
                </c:pt>
              </c:strCache>
            </c:strRef>
          </c:cat>
          <c:val>
            <c:numRef>
              <c:f>'Ultimate Female'!$P$28:$P$33</c:f>
              <c:numCache>
                <c:formatCode>0.0%</c:formatCode>
                <c:ptCount val="6"/>
                <c:pt idx="0">
                  <c:v>1.1174749635767363</c:v>
                </c:pt>
                <c:pt idx="1">
                  <c:v>1.1819441575394218</c:v>
                </c:pt>
                <c:pt idx="2">
                  <c:v>1.2239521840515974</c:v>
                </c:pt>
                <c:pt idx="3">
                  <c:v>0.91542943165301549</c:v>
                </c:pt>
                <c:pt idx="4">
                  <c:v>1.0602338722808047</c:v>
                </c:pt>
                <c:pt idx="5">
                  <c:v>1.0754796693648951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9F-4CFF-9877-9B79726F9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011512"/>
        <c:axId val="342018960"/>
      </c:lineChart>
      <c:catAx>
        <c:axId val="342011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Attained</a:t>
                </a:r>
                <a:r>
                  <a:rPr lang="en-US" b="1" baseline="0"/>
                  <a:t> Age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8960"/>
        <c:crosses val="autoZero"/>
        <c:auto val="1"/>
        <c:lblAlgn val="ctr"/>
        <c:lblOffset val="100"/>
        <c:noMultiLvlLbl val="0"/>
      </c:catAx>
      <c:valAx>
        <c:axId val="34201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1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DURATION, A/E</a:t>
            </a:r>
            <a:r>
              <a:rPr lang="en-US" baseline="0" dirty="0" smtClean="0"/>
              <a:t> </a:t>
            </a:r>
            <a:r>
              <a:rPr lang="en-US" baseline="0" dirty="0"/>
              <a:t>Ratio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Amount, All 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 Durations Male NS'!$D$16</c:f>
              <c:strCache>
                <c:ptCount val="1"/>
                <c:pt idx="0">
                  <c:v> A/E Ratio 2015VBT by Amount 65-69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'20 Durations Male NS'!$C$35:$V$35</c:f>
              <c:numCache>
                <c:formatCode>0.0%</c:formatCode>
                <c:ptCount val="20"/>
                <c:pt idx="0">
                  <c:v>1.463107322513493</c:v>
                </c:pt>
                <c:pt idx="1">
                  <c:v>1.1320574738911442</c:v>
                </c:pt>
                <c:pt idx="2">
                  <c:v>0.90090471038961795</c:v>
                </c:pt>
                <c:pt idx="3">
                  <c:v>0.90488357428929911</c:v>
                </c:pt>
                <c:pt idx="4">
                  <c:v>0.78683041151216149</c:v>
                </c:pt>
                <c:pt idx="5">
                  <c:v>0.90659908572695425</c:v>
                </c:pt>
                <c:pt idx="6">
                  <c:v>0.83766917402106056</c:v>
                </c:pt>
                <c:pt idx="7">
                  <c:v>0.87772497307510056</c:v>
                </c:pt>
                <c:pt idx="8">
                  <c:v>0.80689413776128183</c:v>
                </c:pt>
                <c:pt idx="9">
                  <c:v>0.85863180271998107</c:v>
                </c:pt>
                <c:pt idx="10">
                  <c:v>0.92678876327262083</c:v>
                </c:pt>
                <c:pt idx="11">
                  <c:v>0.76805884862068219</c:v>
                </c:pt>
                <c:pt idx="12">
                  <c:v>1.0266861222296424</c:v>
                </c:pt>
                <c:pt idx="13">
                  <c:v>0.96745711201862905</c:v>
                </c:pt>
                <c:pt idx="14">
                  <c:v>0.87412358614729346</c:v>
                </c:pt>
                <c:pt idx="15">
                  <c:v>0.86256558809307227</c:v>
                </c:pt>
                <c:pt idx="16">
                  <c:v>1.1327989417924402</c:v>
                </c:pt>
                <c:pt idx="17">
                  <c:v>1.2013103894585058</c:v>
                </c:pt>
                <c:pt idx="18">
                  <c:v>0.89236339162037381</c:v>
                </c:pt>
                <c:pt idx="19">
                  <c:v>1.0135426176262643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6F-4E5D-A232-E52C320A8888}"/>
            </c:ext>
          </c:extLst>
        </c:ser>
        <c:ser>
          <c:idx val="1"/>
          <c:order val="1"/>
          <c:tx>
            <c:strRef>
              <c:f>'20 Durations Male NS'!$D$17</c:f>
              <c:strCache>
                <c:ptCount val="1"/>
                <c:pt idx="0">
                  <c:v> A/E Ratio 2015VBT by Amount 70-74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'20 Durations Male NS'!$C$46:$V$46</c:f>
              <c:numCache>
                <c:formatCode>0.0%</c:formatCode>
                <c:ptCount val="20"/>
                <c:pt idx="0">
                  <c:v>0.95061678471719901</c:v>
                </c:pt>
                <c:pt idx="1">
                  <c:v>1.4105505778392342</c:v>
                </c:pt>
                <c:pt idx="2">
                  <c:v>1.3058125612420828</c:v>
                </c:pt>
                <c:pt idx="3">
                  <c:v>1.4909507876874906</c:v>
                </c:pt>
                <c:pt idx="4">
                  <c:v>0.97874565843840244</c:v>
                </c:pt>
                <c:pt idx="5">
                  <c:v>0.8949676171212676</c:v>
                </c:pt>
                <c:pt idx="6">
                  <c:v>0.92310244999179958</c:v>
                </c:pt>
                <c:pt idx="7">
                  <c:v>0.86381841443255281</c:v>
                </c:pt>
                <c:pt idx="8">
                  <c:v>0.80427002839071959</c:v>
                </c:pt>
                <c:pt idx="9">
                  <c:v>0.85825349876955948</c:v>
                </c:pt>
                <c:pt idx="10">
                  <c:v>1.0433437370929151</c:v>
                </c:pt>
                <c:pt idx="11">
                  <c:v>0.97733117983398798</c:v>
                </c:pt>
                <c:pt idx="12">
                  <c:v>1.0161558650402498</c:v>
                </c:pt>
                <c:pt idx="13">
                  <c:v>0.85993889691050696</c:v>
                </c:pt>
                <c:pt idx="14">
                  <c:v>1.0143170224244464</c:v>
                </c:pt>
                <c:pt idx="15">
                  <c:v>0.93413874565516308</c:v>
                </c:pt>
                <c:pt idx="16">
                  <c:v>0.84535705570664033</c:v>
                </c:pt>
                <c:pt idx="17">
                  <c:v>0.91000442081536703</c:v>
                </c:pt>
                <c:pt idx="18">
                  <c:v>1.0395209639936338</c:v>
                </c:pt>
                <c:pt idx="19">
                  <c:v>0.94263035099049142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6F-4E5D-A232-E52C320A8888}"/>
            </c:ext>
          </c:extLst>
        </c:ser>
        <c:ser>
          <c:idx val="2"/>
          <c:order val="2"/>
          <c:tx>
            <c:strRef>
              <c:f>'20 Durations Male NS'!$D$18</c:f>
              <c:strCache>
                <c:ptCount val="1"/>
                <c:pt idx="0">
                  <c:v> A/E Ratio 2015VBT by Amount 75-79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'20 Durations Male NS'!$C$57:$V$57</c:f>
              <c:numCache>
                <c:formatCode>0.0%</c:formatCode>
                <c:ptCount val="20"/>
                <c:pt idx="0">
                  <c:v>0.55432710939600349</c:v>
                </c:pt>
                <c:pt idx="1">
                  <c:v>0.91784672490171382</c:v>
                </c:pt>
                <c:pt idx="2">
                  <c:v>0.81075337488334653</c:v>
                </c:pt>
                <c:pt idx="3">
                  <c:v>0.84697223343208927</c:v>
                </c:pt>
                <c:pt idx="4">
                  <c:v>0.63200239022484461</c:v>
                </c:pt>
                <c:pt idx="5">
                  <c:v>0.82807232994502455</c:v>
                </c:pt>
                <c:pt idx="6">
                  <c:v>0.80655782480255511</c:v>
                </c:pt>
                <c:pt idx="7">
                  <c:v>0.92483423504169548</c:v>
                </c:pt>
                <c:pt idx="8">
                  <c:v>1.0418991500658517</c:v>
                </c:pt>
                <c:pt idx="9">
                  <c:v>1.2803493385161691</c:v>
                </c:pt>
                <c:pt idx="10">
                  <c:v>0.96346308597756769</c:v>
                </c:pt>
                <c:pt idx="11">
                  <c:v>1.3836331303387062</c:v>
                </c:pt>
                <c:pt idx="12">
                  <c:v>1.0708045650017985</c:v>
                </c:pt>
                <c:pt idx="13">
                  <c:v>0.95290758805774434</c:v>
                </c:pt>
                <c:pt idx="14">
                  <c:v>1.4067477418675787</c:v>
                </c:pt>
                <c:pt idx="15">
                  <c:v>1.1460893195205186</c:v>
                </c:pt>
                <c:pt idx="16">
                  <c:v>1.0214498033636283</c:v>
                </c:pt>
                <c:pt idx="17">
                  <c:v>1.0120482865543958</c:v>
                </c:pt>
                <c:pt idx="18">
                  <c:v>1.1137099643783943</c:v>
                </c:pt>
                <c:pt idx="19">
                  <c:v>0.91397435523164527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6F-4E5D-A232-E52C320A8888}"/>
            </c:ext>
          </c:extLst>
        </c:ser>
        <c:ser>
          <c:idx val="3"/>
          <c:order val="3"/>
          <c:tx>
            <c:strRef>
              <c:f>'20 Durations Male NS'!$D$19</c:f>
              <c:strCache>
                <c:ptCount val="1"/>
                <c:pt idx="0">
                  <c:v> A/E Ratio 2015VBT by Amount 80-84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'20 Durations Male NS'!$C$68:$V$68</c:f>
              <c:numCache>
                <c:formatCode>0.0%</c:formatCode>
                <c:ptCount val="20"/>
                <c:pt idx="0">
                  <c:v>1.1168482830269655</c:v>
                </c:pt>
                <c:pt idx="1">
                  <c:v>1.4874265008996752</c:v>
                </c:pt>
                <c:pt idx="2">
                  <c:v>0.5325478731261718</c:v>
                </c:pt>
                <c:pt idx="3">
                  <c:v>0.37380051595059788</c:v>
                </c:pt>
                <c:pt idx="4">
                  <c:v>0.37905613992077525</c:v>
                </c:pt>
                <c:pt idx="5">
                  <c:v>0.72618805417225563</c:v>
                </c:pt>
                <c:pt idx="6">
                  <c:v>0.92556175077313818</c:v>
                </c:pt>
                <c:pt idx="7">
                  <c:v>0.81297065071522956</c:v>
                </c:pt>
                <c:pt idx="8">
                  <c:v>0.93342319802595641</c:v>
                </c:pt>
                <c:pt idx="9">
                  <c:v>0.83155238985752356</c:v>
                </c:pt>
                <c:pt idx="10">
                  <c:v>1.2315192940057784</c:v>
                </c:pt>
                <c:pt idx="11">
                  <c:v>0.90933821383961266</c:v>
                </c:pt>
                <c:pt idx="12">
                  <c:v>0.92737645653299794</c:v>
                </c:pt>
                <c:pt idx="13">
                  <c:v>1.0881653644985794</c:v>
                </c:pt>
                <c:pt idx="14">
                  <c:v>1.0274942902059412</c:v>
                </c:pt>
                <c:pt idx="15">
                  <c:v>1.0200734297561587</c:v>
                </c:pt>
                <c:pt idx="16">
                  <c:v>1.0366517121489813</c:v>
                </c:pt>
                <c:pt idx="17">
                  <c:v>1.1377288265297638</c:v>
                </c:pt>
                <c:pt idx="18">
                  <c:v>0.86362326371704168</c:v>
                </c:pt>
                <c:pt idx="19">
                  <c:v>0.94503134036907555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76F-4E5D-A232-E52C320A8888}"/>
            </c:ext>
          </c:extLst>
        </c:ser>
        <c:ser>
          <c:idx val="4"/>
          <c:order val="4"/>
          <c:tx>
            <c:strRef>
              <c:f>'20 Durations Male NS'!$D$20</c:f>
              <c:strCache>
                <c:ptCount val="1"/>
                <c:pt idx="0">
                  <c:v> A/E Ratio 2015VBT by Amount 85-89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'20 Durations Male NS'!$C$79:$V$79</c:f>
              <c:numCache>
                <c:formatCode>0.0%</c:formatCode>
                <c:ptCount val="20"/>
                <c:pt idx="0">
                  <c:v>0.69952134753407436</c:v>
                </c:pt>
                <c:pt idx="1">
                  <c:v>2.2588265483748415</c:v>
                </c:pt>
                <c:pt idx="2">
                  <c:v>0.25206685559313802</c:v>
                </c:pt>
                <c:pt idx="3">
                  <c:v>1.1304992148637572</c:v>
                </c:pt>
                <c:pt idx="4">
                  <c:v>0.99400698831542533</c:v>
                </c:pt>
                <c:pt idx="5">
                  <c:v>0.8888452469175756</c:v>
                </c:pt>
                <c:pt idx="6">
                  <c:v>1.2031979783109745</c:v>
                </c:pt>
                <c:pt idx="7">
                  <c:v>1.2393322094954384</c:v>
                </c:pt>
                <c:pt idx="8">
                  <c:v>1.383004648677556</c:v>
                </c:pt>
                <c:pt idx="9">
                  <c:v>1.0711970070200405</c:v>
                </c:pt>
                <c:pt idx="10">
                  <c:v>0.81427695314181014</c:v>
                </c:pt>
                <c:pt idx="11">
                  <c:v>0.75700636857225456</c:v>
                </c:pt>
                <c:pt idx="12">
                  <c:v>1.1771769991363481</c:v>
                </c:pt>
                <c:pt idx="13">
                  <c:v>1.3797722370175012</c:v>
                </c:pt>
                <c:pt idx="14">
                  <c:v>1.17686737595716</c:v>
                </c:pt>
                <c:pt idx="15">
                  <c:v>0.91208453022832026</c:v>
                </c:pt>
                <c:pt idx="16">
                  <c:v>0.89253375327299955</c:v>
                </c:pt>
                <c:pt idx="17">
                  <c:v>0.76870968259732209</c:v>
                </c:pt>
                <c:pt idx="18">
                  <c:v>0.94369406864748206</c:v>
                </c:pt>
                <c:pt idx="19">
                  <c:v>0.82867525527437869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76F-4E5D-A232-E52C320A88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019352"/>
        <c:axId val="342008376"/>
      </c:lineChart>
      <c:catAx>
        <c:axId val="342019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Duration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08376"/>
        <c:crosses val="autoZero"/>
        <c:auto val="1"/>
        <c:lblAlgn val="ctr"/>
        <c:lblOffset val="100"/>
        <c:noMultiLvlLbl val="0"/>
      </c:catAx>
      <c:valAx>
        <c:axId val="342008376"/>
        <c:scaling>
          <c:orientation val="minMax"/>
          <c:max val="1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9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DURATION, A/E</a:t>
            </a:r>
            <a:r>
              <a:rPr lang="en-US" baseline="0" dirty="0" smtClean="0"/>
              <a:t> </a:t>
            </a:r>
            <a:r>
              <a:rPr lang="en-US" baseline="0" dirty="0"/>
              <a:t>Ratio </a:t>
            </a:r>
            <a:r>
              <a:rPr lang="en-US" baseline="0" dirty="0" smtClean="0"/>
              <a:t>2015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Amount, All 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 Durations Female NS'!$D$15</c:f>
              <c:strCache>
                <c:ptCount val="1"/>
                <c:pt idx="0">
                  <c:v> A/E Ratio 2015VBT by Amount 65-69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'20 Durations Female NS'!$C$35:$V$35</c:f>
              <c:numCache>
                <c:formatCode>0.0%</c:formatCode>
                <c:ptCount val="20"/>
                <c:pt idx="0">
                  <c:v>0.96503702465802021</c:v>
                </c:pt>
                <c:pt idx="1">
                  <c:v>0.71495347420012834</c:v>
                </c:pt>
                <c:pt idx="2">
                  <c:v>0.76557139794008477</c:v>
                </c:pt>
                <c:pt idx="3">
                  <c:v>0.84197605740543169</c:v>
                </c:pt>
                <c:pt idx="4">
                  <c:v>0.61446528118464849</c:v>
                </c:pt>
                <c:pt idx="5">
                  <c:v>2.842232440168305</c:v>
                </c:pt>
                <c:pt idx="6">
                  <c:v>0.75786379758709121</c:v>
                </c:pt>
                <c:pt idx="7">
                  <c:v>0.7786336702840988</c:v>
                </c:pt>
                <c:pt idx="8">
                  <c:v>0.98164182438246628</c:v>
                </c:pt>
                <c:pt idx="9">
                  <c:v>1.0334863424076637</c:v>
                </c:pt>
                <c:pt idx="10">
                  <c:v>1.1600780830955373</c:v>
                </c:pt>
                <c:pt idx="11">
                  <c:v>0.88663372384715711</c:v>
                </c:pt>
                <c:pt idx="12">
                  <c:v>0.79345478080082299</c:v>
                </c:pt>
                <c:pt idx="13">
                  <c:v>0.84896754889262549</c:v>
                </c:pt>
                <c:pt idx="14">
                  <c:v>1.0071072257858367</c:v>
                </c:pt>
                <c:pt idx="15">
                  <c:v>1.1032080821398684</c:v>
                </c:pt>
                <c:pt idx="16">
                  <c:v>1.041498302424483</c:v>
                </c:pt>
                <c:pt idx="17">
                  <c:v>1.305553394189098</c:v>
                </c:pt>
                <c:pt idx="18">
                  <c:v>1.0061151856319339</c:v>
                </c:pt>
                <c:pt idx="19">
                  <c:v>0.95891376365568559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DD-40AD-A503-C1C216A6341F}"/>
            </c:ext>
          </c:extLst>
        </c:ser>
        <c:ser>
          <c:idx val="1"/>
          <c:order val="1"/>
          <c:tx>
            <c:strRef>
              <c:f>'20 Durations Female NS'!$D$16</c:f>
              <c:strCache>
                <c:ptCount val="1"/>
                <c:pt idx="0">
                  <c:v> A/E Ratio 2015VBT by Amount 70-74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'20 Durations Female NS'!$C$46:$V$46</c:f>
              <c:numCache>
                <c:formatCode>0.0%</c:formatCode>
                <c:ptCount val="20"/>
                <c:pt idx="0">
                  <c:v>3.4165576170724701</c:v>
                </c:pt>
                <c:pt idx="1">
                  <c:v>2.3402075782717029</c:v>
                </c:pt>
                <c:pt idx="2">
                  <c:v>1.1620027132437867</c:v>
                </c:pt>
                <c:pt idx="3">
                  <c:v>1.0145740143726298</c:v>
                </c:pt>
                <c:pt idx="4">
                  <c:v>0.82820131569435285</c:v>
                </c:pt>
                <c:pt idx="5">
                  <c:v>1.7311486923194011</c:v>
                </c:pt>
                <c:pt idx="6">
                  <c:v>1.4212166367057169</c:v>
                </c:pt>
                <c:pt idx="7">
                  <c:v>0.73619760912533083</c:v>
                </c:pt>
                <c:pt idx="8">
                  <c:v>1.0587545371069818</c:v>
                </c:pt>
                <c:pt idx="9">
                  <c:v>0.86376907038155815</c:v>
                </c:pt>
                <c:pt idx="10">
                  <c:v>1.039320869974123</c:v>
                </c:pt>
                <c:pt idx="11">
                  <c:v>1.4018565740481526</c:v>
                </c:pt>
                <c:pt idx="12">
                  <c:v>1.1780755190064092</c:v>
                </c:pt>
                <c:pt idx="13">
                  <c:v>0.88327365843549865</c:v>
                </c:pt>
                <c:pt idx="14">
                  <c:v>1.1083763160412707</c:v>
                </c:pt>
                <c:pt idx="15">
                  <c:v>0.96022717742121733</c:v>
                </c:pt>
                <c:pt idx="16">
                  <c:v>1.0046181512782151</c:v>
                </c:pt>
                <c:pt idx="17">
                  <c:v>1.0337526131049966</c:v>
                </c:pt>
                <c:pt idx="18">
                  <c:v>0.80444227080818886</c:v>
                </c:pt>
                <c:pt idx="19">
                  <c:v>0.84869391500923941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DD-40AD-A503-C1C216A6341F}"/>
            </c:ext>
          </c:extLst>
        </c:ser>
        <c:ser>
          <c:idx val="2"/>
          <c:order val="2"/>
          <c:tx>
            <c:strRef>
              <c:f>'20 Durations Female NS'!$D$17</c:f>
              <c:strCache>
                <c:ptCount val="1"/>
                <c:pt idx="0">
                  <c:v> A/E Ratio 2015VBT by Amount 75-79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'20 Durations Female NS'!$C$57:$V$57</c:f>
              <c:numCache>
                <c:formatCode>0.0%</c:formatCode>
                <c:ptCount val="20"/>
                <c:pt idx="0">
                  <c:v>0.67524506199043521</c:v>
                </c:pt>
                <c:pt idx="1">
                  <c:v>0.47575892852236806</c:v>
                </c:pt>
                <c:pt idx="2">
                  <c:v>0.65713692160004689</c:v>
                </c:pt>
                <c:pt idx="3">
                  <c:v>0.89104307571730401</c:v>
                </c:pt>
                <c:pt idx="4">
                  <c:v>0.89734333444659076</c:v>
                </c:pt>
                <c:pt idx="5">
                  <c:v>0.70830905578694692</c:v>
                </c:pt>
                <c:pt idx="6">
                  <c:v>1.1952405505913861</c:v>
                </c:pt>
                <c:pt idx="7">
                  <c:v>0.48705748842871627</c:v>
                </c:pt>
                <c:pt idx="8">
                  <c:v>0.75906477224388069</c:v>
                </c:pt>
                <c:pt idx="9">
                  <c:v>1.4276916162772992</c:v>
                </c:pt>
                <c:pt idx="10">
                  <c:v>2.1602577799247396</c:v>
                </c:pt>
                <c:pt idx="11">
                  <c:v>1.0360666014482156</c:v>
                </c:pt>
                <c:pt idx="12">
                  <c:v>1.008858993417868</c:v>
                </c:pt>
                <c:pt idx="13">
                  <c:v>0.95860175924562241</c:v>
                </c:pt>
                <c:pt idx="14">
                  <c:v>1.0415355158453175</c:v>
                </c:pt>
                <c:pt idx="15">
                  <c:v>0.78602192526571213</c:v>
                </c:pt>
                <c:pt idx="16">
                  <c:v>0.92674058795414793</c:v>
                </c:pt>
                <c:pt idx="17">
                  <c:v>1.0233236856043764</c:v>
                </c:pt>
                <c:pt idx="18">
                  <c:v>0.99805895784754295</c:v>
                </c:pt>
                <c:pt idx="19">
                  <c:v>1.1891060944302023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DD-40AD-A503-C1C216A6341F}"/>
            </c:ext>
          </c:extLst>
        </c:ser>
        <c:ser>
          <c:idx val="3"/>
          <c:order val="3"/>
          <c:tx>
            <c:strRef>
              <c:f>'20 Durations Female NS'!$D$18</c:f>
              <c:strCache>
                <c:ptCount val="1"/>
                <c:pt idx="0">
                  <c:v> A/E Ratio 2015VBT by Amount 80-84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'20 Durations Female NS'!$C$68:$V$68</c:f>
              <c:numCache>
                <c:formatCode>0.0%</c:formatCode>
                <c:ptCount val="20"/>
                <c:pt idx="0">
                  <c:v>0.92274184129325032</c:v>
                </c:pt>
                <c:pt idx="1">
                  <c:v>0.68382689908528471</c:v>
                </c:pt>
                <c:pt idx="2">
                  <c:v>1.1267216782804699</c:v>
                </c:pt>
                <c:pt idx="3">
                  <c:v>0.75738619186480716</c:v>
                </c:pt>
                <c:pt idx="4">
                  <c:v>0.81028579945133739</c:v>
                </c:pt>
                <c:pt idx="5">
                  <c:v>0.80213936657708951</c:v>
                </c:pt>
                <c:pt idx="6">
                  <c:v>0.76027238248488427</c:v>
                </c:pt>
                <c:pt idx="7">
                  <c:v>0.85833693923159216</c:v>
                </c:pt>
                <c:pt idx="8">
                  <c:v>0.90209141736456167</c:v>
                </c:pt>
                <c:pt idx="9">
                  <c:v>1.1504408962195125</c:v>
                </c:pt>
                <c:pt idx="10">
                  <c:v>1.5150737240685603</c:v>
                </c:pt>
                <c:pt idx="11">
                  <c:v>1.3371792934922555</c:v>
                </c:pt>
                <c:pt idx="12">
                  <c:v>0.96544872567329909</c:v>
                </c:pt>
                <c:pt idx="13">
                  <c:v>1.2621780262873628</c:v>
                </c:pt>
                <c:pt idx="14">
                  <c:v>1.0709990270519816</c:v>
                </c:pt>
                <c:pt idx="15">
                  <c:v>1.0358057970369405</c:v>
                </c:pt>
                <c:pt idx="16">
                  <c:v>1.0551682749736842</c:v>
                </c:pt>
                <c:pt idx="17">
                  <c:v>0.83528755424127865</c:v>
                </c:pt>
                <c:pt idx="18">
                  <c:v>1.200612697840272</c:v>
                </c:pt>
                <c:pt idx="19">
                  <c:v>0.94108961191132323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4DD-40AD-A503-C1C216A6341F}"/>
            </c:ext>
          </c:extLst>
        </c:ser>
        <c:ser>
          <c:idx val="4"/>
          <c:order val="4"/>
          <c:tx>
            <c:strRef>
              <c:f>'20 Durations Female NS'!$D$19</c:f>
              <c:strCache>
                <c:ptCount val="1"/>
                <c:pt idx="0">
                  <c:v> A/E Ratio 2015VBT by Amount 85-89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'20 Durations Female NS'!$C$79:$V$79</c:f>
              <c:numCache>
                <c:formatCode>0.0%</c:formatCode>
                <c:ptCount val="20"/>
                <c:pt idx="0">
                  <c:v>0.36856884120555233</c:v>
                </c:pt>
                <c:pt idx="1">
                  <c:v>1.5000981836579381</c:v>
                </c:pt>
                <c:pt idx="2">
                  <c:v>0.93588384485822551</c:v>
                </c:pt>
                <c:pt idx="3">
                  <c:v>0.69503737410246658</c:v>
                </c:pt>
                <c:pt idx="4">
                  <c:v>1.4378435175492477</c:v>
                </c:pt>
                <c:pt idx="5">
                  <c:v>1.1867815250008908</c:v>
                </c:pt>
                <c:pt idx="6">
                  <c:v>1.2372403965542307</c:v>
                </c:pt>
                <c:pt idx="7">
                  <c:v>1.1405469138378115</c:v>
                </c:pt>
                <c:pt idx="8">
                  <c:v>0.95260918035781583</c:v>
                </c:pt>
                <c:pt idx="9">
                  <c:v>1.2809463101068805</c:v>
                </c:pt>
                <c:pt idx="10">
                  <c:v>0.7905464718147226</c:v>
                </c:pt>
                <c:pt idx="11">
                  <c:v>0.68993012435589862</c:v>
                </c:pt>
                <c:pt idx="12">
                  <c:v>1.2909211091059793</c:v>
                </c:pt>
                <c:pt idx="13">
                  <c:v>0.99838773386756197</c:v>
                </c:pt>
                <c:pt idx="14">
                  <c:v>0.95201875298474903</c:v>
                </c:pt>
                <c:pt idx="15">
                  <c:v>1.0711580648212307</c:v>
                </c:pt>
                <c:pt idx="16">
                  <c:v>0.79394946941390421</c:v>
                </c:pt>
                <c:pt idx="17">
                  <c:v>1.4313668859439539</c:v>
                </c:pt>
                <c:pt idx="18">
                  <c:v>1.1541427482188427</c:v>
                </c:pt>
                <c:pt idx="19">
                  <c:v>0.80128949864252996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4DD-40AD-A503-C1C216A63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017000"/>
        <c:axId val="342020136"/>
      </c:lineChart>
      <c:catAx>
        <c:axId val="342017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Duration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20136"/>
        <c:crosses val="autoZero"/>
        <c:auto val="1"/>
        <c:lblAlgn val="ctr"/>
        <c:lblOffset val="100"/>
        <c:noMultiLvlLbl val="0"/>
      </c:catAx>
      <c:valAx>
        <c:axId val="342020136"/>
        <c:scaling>
          <c:orientation val="minMax"/>
          <c:max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7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DURATION, Nonsmoker </a:t>
            </a:r>
            <a:r>
              <a:rPr lang="en-US" baseline="0" dirty="0" smtClean="0"/>
              <a:t>Preferred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 Due Male NS Pref'!$D$15</c:f>
              <c:strCache>
                <c:ptCount val="1"/>
                <c:pt idx="0">
                  <c:v>Average Face Amount 65-69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Lit>
              <c:ptCount val="12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Due Male NS Pref'!$C$30:$V$30</c:f>
              <c:numCache>
                <c:formatCode>"$"#,##0</c:formatCode>
                <c:ptCount val="12"/>
                <c:pt idx="0">
                  <c:v>492606.66296185041</c:v>
                </c:pt>
                <c:pt idx="1">
                  <c:v>503803.20494201512</c:v>
                </c:pt>
                <c:pt idx="2">
                  <c:v>501159.95259538374</c:v>
                </c:pt>
                <c:pt idx="3">
                  <c:v>493109.32052285405</c:v>
                </c:pt>
                <c:pt idx="4">
                  <c:v>470014.01083912782</c:v>
                </c:pt>
                <c:pt idx="5">
                  <c:v>448459.07514669822</c:v>
                </c:pt>
                <c:pt idx="6">
                  <c:v>431478.97325573536</c:v>
                </c:pt>
                <c:pt idx="7">
                  <c:v>417389.19150698604</c:v>
                </c:pt>
                <c:pt idx="8">
                  <c:v>406743.56049356749</c:v>
                </c:pt>
                <c:pt idx="9">
                  <c:v>390345.87309458927</c:v>
                </c:pt>
                <c:pt idx="10">
                  <c:v>369767.52108837332</c:v>
                </c:pt>
                <c:pt idx="11">
                  <c:v>348275.43240882887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B8-4978-80B4-3190228856DF}"/>
            </c:ext>
          </c:extLst>
        </c:ser>
        <c:ser>
          <c:idx val="1"/>
          <c:order val="1"/>
          <c:tx>
            <c:strRef>
              <c:f>'20 Due Male NS Pref'!$D$16</c:f>
              <c:strCache>
                <c:ptCount val="1"/>
                <c:pt idx="0">
                  <c:v>Average Face Amount 70-74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Lit>
              <c:ptCount val="12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Due Male NS Pref'!$C$41:$V$41</c:f>
              <c:numCache>
                <c:formatCode>"$"#,##0</c:formatCode>
                <c:ptCount val="12"/>
                <c:pt idx="0">
                  <c:v>572444.56346835115</c:v>
                </c:pt>
                <c:pt idx="1">
                  <c:v>624795.73751323018</c:v>
                </c:pt>
                <c:pt idx="2">
                  <c:v>677319.97366078559</c:v>
                </c:pt>
                <c:pt idx="3">
                  <c:v>644696.37640608347</c:v>
                </c:pt>
                <c:pt idx="4">
                  <c:v>547010.25255492073</c:v>
                </c:pt>
                <c:pt idx="5">
                  <c:v>458259.04261048097</c:v>
                </c:pt>
                <c:pt idx="6">
                  <c:v>418367.82510302839</c:v>
                </c:pt>
                <c:pt idx="7">
                  <c:v>391880.18714230973</c:v>
                </c:pt>
                <c:pt idx="8">
                  <c:v>371337.63149850559</c:v>
                </c:pt>
                <c:pt idx="9">
                  <c:v>358637.68805720028</c:v>
                </c:pt>
                <c:pt idx="10">
                  <c:v>341149.02254116745</c:v>
                </c:pt>
                <c:pt idx="11">
                  <c:v>328763.09414521977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B8-4978-80B4-3190228856DF}"/>
            </c:ext>
          </c:extLst>
        </c:ser>
        <c:ser>
          <c:idx val="2"/>
          <c:order val="2"/>
          <c:tx>
            <c:strRef>
              <c:f>'20 Due Male NS Pref'!$D$17</c:f>
              <c:strCache>
                <c:ptCount val="1"/>
                <c:pt idx="0">
                  <c:v>Average Face Amount 75-79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Lit>
              <c:ptCount val="12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Due Male NS Pref'!$C$52:$V$52</c:f>
              <c:numCache>
                <c:formatCode>"$"#,##0</c:formatCode>
                <c:ptCount val="12"/>
                <c:pt idx="0">
                  <c:v>648606.63750868663</c:v>
                </c:pt>
                <c:pt idx="1">
                  <c:v>919965.20871751884</c:v>
                </c:pt>
                <c:pt idx="2">
                  <c:v>1248499.9076094865</c:v>
                </c:pt>
                <c:pt idx="3">
                  <c:v>1547306.9867529266</c:v>
                </c:pt>
                <c:pt idx="4">
                  <c:v>1456589.2750067259</c:v>
                </c:pt>
                <c:pt idx="5">
                  <c:v>994369.10892221099</c:v>
                </c:pt>
                <c:pt idx="6">
                  <c:v>621689.43324042612</c:v>
                </c:pt>
                <c:pt idx="7">
                  <c:v>440329.76399344241</c:v>
                </c:pt>
                <c:pt idx="8">
                  <c:v>392432.45916636375</c:v>
                </c:pt>
                <c:pt idx="9">
                  <c:v>373936.17864054185</c:v>
                </c:pt>
                <c:pt idx="10">
                  <c:v>368210.80980828009</c:v>
                </c:pt>
                <c:pt idx="11">
                  <c:v>359528.92772337294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B8-4978-80B4-3190228856DF}"/>
            </c:ext>
          </c:extLst>
        </c:ser>
        <c:ser>
          <c:idx val="3"/>
          <c:order val="3"/>
          <c:tx>
            <c:strRef>
              <c:f>'20 Due Male NS Pref'!$D$18</c:f>
              <c:strCache>
                <c:ptCount val="1"/>
                <c:pt idx="0">
                  <c:v>Average Face Amount 80-84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Lit>
              <c:ptCount val="12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Due Male NS Pref'!$C$63:$V$63</c:f>
              <c:numCache>
                <c:formatCode>"$"#,##0</c:formatCode>
                <c:ptCount val="12"/>
                <c:pt idx="0">
                  <c:v>771285.72991522006</c:v>
                </c:pt>
                <c:pt idx="1">
                  <c:v>1135911.3784592371</c:v>
                </c:pt>
                <c:pt idx="2">
                  <c:v>1760906.3402086871</c:v>
                </c:pt>
                <c:pt idx="3">
                  <c:v>2314316.4074011203</c:v>
                </c:pt>
                <c:pt idx="4">
                  <c:v>2411693.6511450382</c:v>
                </c:pt>
                <c:pt idx="5">
                  <c:v>2070452.8787426639</c:v>
                </c:pt>
                <c:pt idx="6">
                  <c:v>1583709.5752829334</c:v>
                </c:pt>
                <c:pt idx="7">
                  <c:v>936181.33108048025</c:v>
                </c:pt>
                <c:pt idx="8">
                  <c:v>604083.45437505329</c:v>
                </c:pt>
                <c:pt idx="9">
                  <c:v>508458.16759630467</c:v>
                </c:pt>
                <c:pt idx="10">
                  <c:v>461186.44994085387</c:v>
                </c:pt>
                <c:pt idx="11">
                  <c:v>482268.63486421155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B8-4978-80B4-3190228856DF}"/>
            </c:ext>
          </c:extLst>
        </c:ser>
        <c:ser>
          <c:idx val="4"/>
          <c:order val="4"/>
          <c:tx>
            <c:strRef>
              <c:f>'20 Due Male NS Pref'!$D$19</c:f>
              <c:strCache>
                <c:ptCount val="1"/>
                <c:pt idx="0">
                  <c:v>Average Face Amount 85-89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12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Due Male NS Pref'!$C$74:$V$74</c:f>
              <c:numCache>
                <c:formatCode>"$"#,##0</c:formatCode>
                <c:ptCount val="12"/>
                <c:pt idx="0">
                  <c:v>950647.57192982454</c:v>
                </c:pt>
                <c:pt idx="1">
                  <c:v>1330885.6848137535</c:v>
                </c:pt>
                <c:pt idx="2">
                  <c:v>1677112.832236842</c:v>
                </c:pt>
                <c:pt idx="3">
                  <c:v>2460313.67</c:v>
                </c:pt>
                <c:pt idx="4">
                  <c:v>2702966.412487709</c:v>
                </c:pt>
                <c:pt idx="5">
                  <c:v>2424784.7106342693</c:v>
                </c:pt>
                <c:pt idx="6">
                  <c:v>2043785.8714900075</c:v>
                </c:pt>
                <c:pt idx="7">
                  <c:v>1497484.78062749</c:v>
                </c:pt>
                <c:pt idx="8">
                  <c:v>949316.77864321612</c:v>
                </c:pt>
                <c:pt idx="9">
                  <c:v>661286.57514216087</c:v>
                </c:pt>
                <c:pt idx="10">
                  <c:v>577661.27426861704</c:v>
                </c:pt>
                <c:pt idx="11">
                  <c:v>530757.74065420555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B8-4978-80B4-3190228856DF}"/>
            </c:ext>
          </c:extLst>
        </c:ser>
        <c:ser>
          <c:idx val="5"/>
          <c:order val="5"/>
          <c:tx>
            <c:strRef>
              <c:f>'20 Due Male NS Pref'!$D$20</c:f>
              <c:strCache>
                <c:ptCount val="1"/>
                <c:pt idx="0">
                  <c:v>Average Face Amount 90-94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Lit>
              <c:ptCount val="12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Due Male NS Pref'!$C$85:$V$85</c:f>
              <c:numCache>
                <c:formatCode>"$"#,##0</c:formatCode>
                <c:ptCount val="12"/>
                <c:pt idx="0">
                  <c:v>513635.12</c:v>
                </c:pt>
                <c:pt idx="1">
                  <c:v>750411.34782608692</c:v>
                </c:pt>
                <c:pt idx="2">
                  <c:v>1468401.5277777778</c:v>
                </c:pt>
                <c:pt idx="3">
                  <c:v>1201592.676056338</c:v>
                </c:pt>
                <c:pt idx="4">
                  <c:v>1409878.8219178081</c:v>
                </c:pt>
                <c:pt idx="5">
                  <c:v>2218705.1518691587</c:v>
                </c:pt>
                <c:pt idx="6">
                  <c:v>2039947.0703363915</c:v>
                </c:pt>
                <c:pt idx="7">
                  <c:v>1765123.1268403172</c:v>
                </c:pt>
                <c:pt idx="8">
                  <c:v>1373672.6874251496</c:v>
                </c:pt>
                <c:pt idx="9">
                  <c:v>940622.69984447898</c:v>
                </c:pt>
                <c:pt idx="10">
                  <c:v>680332.49528301891</c:v>
                </c:pt>
                <c:pt idx="11">
                  <c:v>640187.78053435113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0B8-4978-80B4-3190228856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009552"/>
        <c:axId val="342009944"/>
      </c:lineChart>
      <c:catAx>
        <c:axId val="342009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Duration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09944"/>
        <c:crosses val="autoZero"/>
        <c:auto val="1"/>
        <c:lblAlgn val="ctr"/>
        <c:lblOffset val="100"/>
        <c:noMultiLvlLbl val="0"/>
      </c:catAx>
      <c:valAx>
        <c:axId val="342009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0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DURATION, Nonsmoker</a:t>
            </a:r>
            <a:r>
              <a:rPr lang="en-US" baseline="0" dirty="0" smtClean="0"/>
              <a:t> Preferred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'20 Dur Female NS Pref'!$D$15</c:f>
              <c:strCache>
                <c:ptCount val="1"/>
                <c:pt idx="0">
                  <c:v>Average Face Amount 65-69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Lit>
              <c:ptCount val="15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Dur Female NS Pref'!$C$30:$V$30</c:f>
              <c:numCache>
                <c:formatCode>"$"#,##0</c:formatCode>
                <c:ptCount val="15"/>
                <c:pt idx="0">
                  <c:v>385491.88812929689</c:v>
                </c:pt>
                <c:pt idx="1">
                  <c:v>404496.17083448847</c:v>
                </c:pt>
                <c:pt idx="2">
                  <c:v>424946.25839267549</c:v>
                </c:pt>
                <c:pt idx="3">
                  <c:v>420700.76794970338</c:v>
                </c:pt>
                <c:pt idx="4">
                  <c:v>391731.89502922847</c:v>
                </c:pt>
                <c:pt idx="5">
                  <c:v>353738.85095162841</c:v>
                </c:pt>
                <c:pt idx="6">
                  <c:v>318196.849671915</c:v>
                </c:pt>
                <c:pt idx="7">
                  <c:v>292051.08775337145</c:v>
                </c:pt>
                <c:pt idx="8">
                  <c:v>278115.85819888918</c:v>
                </c:pt>
                <c:pt idx="9">
                  <c:v>270456.16388512601</c:v>
                </c:pt>
                <c:pt idx="10">
                  <c:v>264681.86835114693</c:v>
                </c:pt>
                <c:pt idx="11">
                  <c:v>258918.42704068919</c:v>
                </c:pt>
                <c:pt idx="12">
                  <c:v>252409.48864939652</c:v>
                </c:pt>
                <c:pt idx="13">
                  <c:v>239805.63092589009</c:v>
                </c:pt>
                <c:pt idx="14">
                  <c:v>220807.64253683537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02-47C9-9ECF-281C4F25C935}"/>
            </c:ext>
          </c:extLst>
        </c:ser>
        <c:ser>
          <c:idx val="1"/>
          <c:order val="1"/>
          <c:tx>
            <c:strRef>
              <c:f>'20 Dur Female NS Pref'!$D$16</c:f>
              <c:strCache>
                <c:ptCount val="1"/>
                <c:pt idx="0">
                  <c:v>Average Face Amount 70-74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Lit>
              <c:ptCount val="15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Dur Female NS Pref'!$C$41:$V$41</c:f>
              <c:numCache>
                <c:formatCode>"$"#,##0</c:formatCode>
                <c:ptCount val="15"/>
                <c:pt idx="0">
                  <c:v>562334.10373967944</c:v>
                </c:pt>
                <c:pt idx="1">
                  <c:v>625698.56858397822</c:v>
                </c:pt>
                <c:pt idx="2">
                  <c:v>681706.52849698742</c:v>
                </c:pt>
                <c:pt idx="3">
                  <c:v>664430.88074457087</c:v>
                </c:pt>
                <c:pt idx="4">
                  <c:v>598894.96073688881</c:v>
                </c:pt>
                <c:pt idx="5">
                  <c:v>502799.18892266625</c:v>
                </c:pt>
                <c:pt idx="6">
                  <c:v>425230.66054080595</c:v>
                </c:pt>
                <c:pt idx="7">
                  <c:v>372246.44534292695</c:v>
                </c:pt>
                <c:pt idx="8">
                  <c:v>339565.07601041766</c:v>
                </c:pt>
                <c:pt idx="9">
                  <c:v>320224.71350142336</c:v>
                </c:pt>
                <c:pt idx="10">
                  <c:v>319108.87092056649</c:v>
                </c:pt>
                <c:pt idx="11">
                  <c:v>318867.58353293414</c:v>
                </c:pt>
                <c:pt idx="12">
                  <c:v>295934.32222222222</c:v>
                </c:pt>
                <c:pt idx="13">
                  <c:v>278384.34317426331</c:v>
                </c:pt>
                <c:pt idx="14">
                  <c:v>261112.73906832791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02-47C9-9ECF-281C4F25C935}"/>
            </c:ext>
          </c:extLst>
        </c:ser>
        <c:ser>
          <c:idx val="2"/>
          <c:order val="2"/>
          <c:tx>
            <c:strRef>
              <c:f>'20 Dur Female NS Pref'!$D$17</c:f>
              <c:strCache>
                <c:ptCount val="1"/>
                <c:pt idx="0">
                  <c:v>Average Face Amount 75-79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Lit>
              <c:ptCount val="15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Dur Female NS Pref'!$C$52:$V$52</c:f>
              <c:numCache>
                <c:formatCode>"$"#,##0</c:formatCode>
                <c:ptCount val="15"/>
                <c:pt idx="0">
                  <c:v>742526.1520420243</c:v>
                </c:pt>
                <c:pt idx="1">
                  <c:v>934355.90473214281</c:v>
                </c:pt>
                <c:pt idx="2">
                  <c:v>1237242.2177581359</c:v>
                </c:pt>
                <c:pt idx="3">
                  <c:v>1452093.9456820483</c:v>
                </c:pt>
                <c:pt idx="4">
                  <c:v>1308744.6538112522</c:v>
                </c:pt>
                <c:pt idx="5">
                  <c:v>995123.84961323976</c:v>
                </c:pt>
                <c:pt idx="6">
                  <c:v>716293.20388641558</c:v>
                </c:pt>
                <c:pt idx="7">
                  <c:v>590381.66916656587</c:v>
                </c:pt>
                <c:pt idx="8">
                  <c:v>535859.63087719295</c:v>
                </c:pt>
                <c:pt idx="9">
                  <c:v>517766.20319715806</c:v>
                </c:pt>
                <c:pt idx="10">
                  <c:v>515667.01196073578</c:v>
                </c:pt>
                <c:pt idx="11">
                  <c:v>488869.04026408779</c:v>
                </c:pt>
                <c:pt idx="12">
                  <c:v>429663.56149629771</c:v>
                </c:pt>
                <c:pt idx="13">
                  <c:v>393951.7994179278</c:v>
                </c:pt>
                <c:pt idx="14">
                  <c:v>362115.48622897128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02-47C9-9ECF-281C4F25C935}"/>
            </c:ext>
          </c:extLst>
        </c:ser>
        <c:ser>
          <c:idx val="3"/>
          <c:order val="3"/>
          <c:tx>
            <c:strRef>
              <c:f>'20 Dur Female NS Pref'!$D$18</c:f>
              <c:strCache>
                <c:ptCount val="1"/>
                <c:pt idx="0">
                  <c:v>Average Face Amount 80-84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Lit>
              <c:ptCount val="15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Dur Female NS Pref'!$C$63:$V$63</c:f>
              <c:numCache>
                <c:formatCode>"$"#,##0</c:formatCode>
                <c:ptCount val="15"/>
                <c:pt idx="0">
                  <c:v>754057.32437619963</c:v>
                </c:pt>
                <c:pt idx="1">
                  <c:v>966309.55361544783</c:v>
                </c:pt>
                <c:pt idx="2">
                  <c:v>1483672.1700468019</c:v>
                </c:pt>
                <c:pt idx="3">
                  <c:v>1911923.4431137724</c:v>
                </c:pt>
                <c:pt idx="4">
                  <c:v>1900018.2623379047</c:v>
                </c:pt>
                <c:pt idx="5">
                  <c:v>1596557.4204464778</c:v>
                </c:pt>
                <c:pt idx="6">
                  <c:v>1298858.854255825</c:v>
                </c:pt>
                <c:pt idx="7">
                  <c:v>949070.83518794354</c:v>
                </c:pt>
                <c:pt idx="8">
                  <c:v>775848.02238438022</c:v>
                </c:pt>
                <c:pt idx="9">
                  <c:v>731749.80191068142</c:v>
                </c:pt>
                <c:pt idx="10">
                  <c:v>662047.94500936579</c:v>
                </c:pt>
                <c:pt idx="11">
                  <c:v>667307.65363128495</c:v>
                </c:pt>
                <c:pt idx="12">
                  <c:v>600699.32687500003</c:v>
                </c:pt>
                <c:pt idx="13">
                  <c:v>506825.49531700287</c:v>
                </c:pt>
                <c:pt idx="14">
                  <c:v>476233.13782252988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B02-47C9-9ECF-281C4F25C935}"/>
            </c:ext>
          </c:extLst>
        </c:ser>
        <c:ser>
          <c:idx val="4"/>
          <c:order val="4"/>
          <c:tx>
            <c:strRef>
              <c:f>'20 Dur Female NS Pref'!$D$19</c:f>
              <c:strCache>
                <c:ptCount val="1"/>
                <c:pt idx="0">
                  <c:v>Average Face Amount 85-89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Lit>
              <c:ptCount val="15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Dur Female NS Pref'!$C$74:$V$74</c:f>
              <c:numCache>
                <c:formatCode>"$"#,##0</c:formatCode>
                <c:ptCount val="15"/>
                <c:pt idx="0">
                  <c:v>917692.41395908548</c:v>
                </c:pt>
                <c:pt idx="1">
                  <c:v>983268.45714285714</c:v>
                </c:pt>
                <c:pt idx="2">
                  <c:v>1312827.9454990814</c:v>
                </c:pt>
                <c:pt idx="3">
                  <c:v>1825784.2293754818</c:v>
                </c:pt>
                <c:pt idx="4">
                  <c:v>1846342.4763937721</c:v>
                </c:pt>
                <c:pt idx="5">
                  <c:v>1802520.2568569949</c:v>
                </c:pt>
                <c:pt idx="6">
                  <c:v>1555519.1101047269</c:v>
                </c:pt>
                <c:pt idx="7">
                  <c:v>1225854.4188387808</c:v>
                </c:pt>
                <c:pt idx="8">
                  <c:v>1043840.2559618442</c:v>
                </c:pt>
                <c:pt idx="9">
                  <c:v>962954.18197664281</c:v>
                </c:pt>
                <c:pt idx="10">
                  <c:v>826721.60278902389</c:v>
                </c:pt>
                <c:pt idx="11">
                  <c:v>742751.62585034012</c:v>
                </c:pt>
                <c:pt idx="12">
                  <c:v>731060.20062451204</c:v>
                </c:pt>
                <c:pt idx="13">
                  <c:v>643736.42502272036</c:v>
                </c:pt>
                <c:pt idx="14">
                  <c:v>537653.88881401613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B02-47C9-9ECF-281C4F25C935}"/>
            </c:ext>
          </c:extLst>
        </c:ser>
        <c:ser>
          <c:idx val="5"/>
          <c:order val="5"/>
          <c:tx>
            <c:strRef>
              <c:f>'20 Dur Female NS Pref'!$D$20</c:f>
              <c:strCache>
                <c:ptCount val="1"/>
                <c:pt idx="0">
                  <c:v>Average Face Amount 90-94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Lit>
              <c:ptCount val="15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 Dur Female NS Pref'!$C$85:$V$85</c:f>
              <c:numCache>
                <c:formatCode>"$"#,##0</c:formatCode>
                <c:ptCount val="15"/>
                <c:pt idx="0">
                  <c:v>511951.55555555556</c:v>
                </c:pt>
                <c:pt idx="1">
                  <c:v>513509.9736842105</c:v>
                </c:pt>
                <c:pt idx="2">
                  <c:v>911470.97142857139</c:v>
                </c:pt>
                <c:pt idx="3">
                  <c:v>1017070.797833935</c:v>
                </c:pt>
                <c:pt idx="4">
                  <c:v>1085886.4925690021</c:v>
                </c:pt>
                <c:pt idx="5">
                  <c:v>1412222.3890489913</c:v>
                </c:pt>
                <c:pt idx="6">
                  <c:v>1396403.3621691414</c:v>
                </c:pt>
                <c:pt idx="7">
                  <c:v>1143668.4926181103</c:v>
                </c:pt>
                <c:pt idx="8">
                  <c:v>1008233.0603325416</c:v>
                </c:pt>
                <c:pt idx="9">
                  <c:v>917435.92658959539</c:v>
                </c:pt>
                <c:pt idx="10">
                  <c:v>1013356.2652683528</c:v>
                </c:pt>
                <c:pt idx="11">
                  <c:v>973238.66533066134</c:v>
                </c:pt>
                <c:pt idx="12">
                  <c:v>868682.3759071118</c:v>
                </c:pt>
                <c:pt idx="13">
                  <c:v>706834.16591251886</c:v>
                </c:pt>
                <c:pt idx="14">
                  <c:v>578796.01328903658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B02-47C9-9ECF-281C4F25C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014648"/>
        <c:axId val="342014256"/>
      </c:lineChart>
      <c:catAx>
        <c:axId val="342014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Duration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4256"/>
        <c:crosses val="autoZero"/>
        <c:auto val="1"/>
        <c:lblAlgn val="ctr"/>
        <c:lblOffset val="100"/>
        <c:noMultiLvlLbl val="0"/>
      </c:catAx>
      <c:valAx>
        <c:axId val="34201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014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A/E Ratios 2008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Amount, </a:t>
            </a:r>
            <a:r>
              <a:rPr lang="en-US" baseline="0" dirty="0" err="1" smtClean="0"/>
              <a:t>Dur</a:t>
            </a:r>
            <a:r>
              <a:rPr lang="en-US" baseline="0" dirty="0" smtClean="0"/>
              <a:t> 1-5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'NS Male 2'!$C$15</c:f>
              <c:strCache>
                <c:ptCount val="1"/>
                <c:pt idx="0">
                  <c:v>2008 VBT AE By Amount Male 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Male 2'!$A$28:$A$33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Male 2'!$C$28:$C$32</c:f>
              <c:numCache>
                <c:formatCode>0.00%</c:formatCode>
                <c:ptCount val="5"/>
                <c:pt idx="0">
                  <c:v>0.8831984887663894</c:v>
                </c:pt>
                <c:pt idx="1">
                  <c:v>0.69192115382999531</c:v>
                </c:pt>
                <c:pt idx="2">
                  <c:v>0.66462970322770454</c:v>
                </c:pt>
                <c:pt idx="3">
                  <c:v>0.43184797332704927</c:v>
                </c:pt>
                <c:pt idx="4">
                  <c:v>0.46635597040965221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84-41D9-A480-FC2E60C84751}"/>
            </c:ext>
          </c:extLst>
        </c:ser>
        <c:ser>
          <c:idx val="1"/>
          <c:order val="1"/>
          <c:tx>
            <c:strRef>
              <c:f>'NS Female 2'!$C$15</c:f>
              <c:strCache>
                <c:ptCount val="1"/>
                <c:pt idx="0">
                  <c:v>2008 VBT AE By Amount Female NS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'NS Female 2'!$C$28:$C$33</c:f>
              <c:numCache>
                <c:formatCode>0.00%</c:formatCode>
                <c:ptCount val="6"/>
                <c:pt idx="0">
                  <c:v>0.84203403977302693</c:v>
                </c:pt>
                <c:pt idx="1">
                  <c:v>0.77908064744390437</c:v>
                </c:pt>
                <c:pt idx="2">
                  <c:v>0.69498676417089</c:v>
                </c:pt>
                <c:pt idx="3">
                  <c:v>0.72411889531393669</c:v>
                </c:pt>
                <c:pt idx="4">
                  <c:v>0.39664829978510435</c:v>
                </c:pt>
                <c:pt idx="5">
                  <c:v>0.66167366821316365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84-41D9-A480-FC2E60C8475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39367512"/>
        <c:axId val="339367904"/>
      </c:lineChart>
      <c:catAx>
        <c:axId val="339367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7904"/>
        <c:crosses val="autoZero"/>
        <c:auto val="1"/>
        <c:lblAlgn val="ctr"/>
        <c:lblOffset val="100"/>
        <c:noMultiLvlLbl val="0"/>
      </c:catAx>
      <c:valAx>
        <c:axId val="33936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7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A/E </a:t>
            </a:r>
            <a:r>
              <a:rPr lang="en-US" baseline="0" dirty="0"/>
              <a:t>Ratios </a:t>
            </a:r>
            <a:r>
              <a:rPr lang="en-US" baseline="0" dirty="0" smtClean="0"/>
              <a:t>2008 </a:t>
            </a:r>
            <a:r>
              <a:rPr lang="en-US" baseline="0" dirty="0" err="1" smtClean="0"/>
              <a:t>VBT</a:t>
            </a:r>
            <a:r>
              <a:rPr lang="en-US" baseline="0" dirty="0" smtClean="0"/>
              <a:t>, Amount, 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'NS Male 2'!$C$11</c:f>
              <c:strCache>
                <c:ptCount val="1"/>
                <c:pt idx="0">
                  <c:v>2008 VBT AE By Amount Male NS Dur 1-5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Male 2'!$A$45:$A$49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 2'!$C$28:$C$32</c:f>
              <c:numCache>
                <c:formatCode>0.00%</c:formatCode>
                <c:ptCount val="5"/>
                <c:pt idx="0">
                  <c:v>0.8831984887663894</c:v>
                </c:pt>
                <c:pt idx="1">
                  <c:v>0.69192115382999531</c:v>
                </c:pt>
                <c:pt idx="2">
                  <c:v>0.66462970322770454</c:v>
                </c:pt>
                <c:pt idx="3">
                  <c:v>0.43184797332704927</c:v>
                </c:pt>
                <c:pt idx="4">
                  <c:v>0.46635597040965221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9B-4EC9-BBD2-790CA874C833}"/>
            </c:ext>
          </c:extLst>
        </c:ser>
        <c:ser>
          <c:idx val="1"/>
          <c:order val="1"/>
          <c:tx>
            <c:strRef>
              <c:f>'NS Male 2'!$C$12</c:f>
              <c:strCache>
                <c:ptCount val="1"/>
                <c:pt idx="0">
                  <c:v>2008 VBT AE By Amount Male NS Dur 6-10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Male 2'!$A$45:$A$49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 2'!$C$45:$C$49</c:f>
              <c:numCache>
                <c:formatCode>0.00%</c:formatCode>
                <c:ptCount val="5"/>
                <c:pt idx="0">
                  <c:v>0.86651964850381125</c:v>
                </c:pt>
                <c:pt idx="1">
                  <c:v>0.80052269889167127</c:v>
                </c:pt>
                <c:pt idx="2">
                  <c:v>0.84514337576146559</c:v>
                </c:pt>
                <c:pt idx="3">
                  <c:v>0.55931866463318891</c:v>
                </c:pt>
                <c:pt idx="4">
                  <c:v>0.43483820043675009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9B-4EC9-BBD2-790CA874C833}"/>
            </c:ext>
          </c:extLst>
        </c:ser>
        <c:ser>
          <c:idx val="2"/>
          <c:order val="2"/>
          <c:tx>
            <c:strRef>
              <c:f>'NS Male 2'!$C$13</c:f>
              <c:strCache>
                <c:ptCount val="1"/>
                <c:pt idx="0">
                  <c:v>2008 VBT AE By Amount Male NS Dur 11-15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Male 2'!$A$45:$A$49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 2'!$C$61:$C$64</c:f>
              <c:numCache>
                <c:formatCode>0.00%</c:formatCode>
                <c:ptCount val="4"/>
                <c:pt idx="0">
                  <c:v>0.9640521717730175</c:v>
                </c:pt>
                <c:pt idx="1">
                  <c:v>1.0233037916928536</c:v>
                </c:pt>
                <c:pt idx="2">
                  <c:v>0.92381957519018987</c:v>
                </c:pt>
                <c:pt idx="3">
                  <c:v>0.92574998751148219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9B-4EC9-BBD2-790CA874C83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39368296"/>
        <c:axId val="339369080"/>
      </c:lineChart>
      <c:catAx>
        <c:axId val="339368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9080"/>
        <c:crosses val="autoZero"/>
        <c:auto val="1"/>
        <c:lblAlgn val="ctr"/>
        <c:lblOffset val="100"/>
        <c:noMultiLvlLbl val="0"/>
      </c:catAx>
      <c:valAx>
        <c:axId val="339369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8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A/E</a:t>
            </a:r>
            <a:r>
              <a:rPr lang="en-US" baseline="0"/>
              <a:t> Ratios 2008 VBT, Amount, Nonsmoker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Dur 1-5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'NS Female 2'!$A$60:$A$65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Female 2'!$C$28:$C$33</c:f>
              <c:numCache>
                <c:formatCode>0.00%</c:formatCode>
                <c:ptCount val="6"/>
                <c:pt idx="0">
                  <c:v>0.84203403977302693</c:v>
                </c:pt>
                <c:pt idx="1">
                  <c:v>0.77908064744390437</c:v>
                </c:pt>
                <c:pt idx="2">
                  <c:v>0.69498676417089</c:v>
                </c:pt>
                <c:pt idx="3">
                  <c:v>0.72411889531393669</c:v>
                </c:pt>
                <c:pt idx="4">
                  <c:v>0.39664829978510435</c:v>
                </c:pt>
                <c:pt idx="5">
                  <c:v>0.66167366821316365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BF-4CC1-AB68-A8EA36D750FB}"/>
            </c:ext>
          </c:extLst>
        </c:ser>
        <c:ser>
          <c:idx val="1"/>
          <c:order val="1"/>
          <c:tx>
            <c:v>Dur 6-10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Female 2'!$A$60:$A$65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Female 2'!$C$44:$C$48</c:f>
              <c:numCache>
                <c:formatCode>0.00%</c:formatCode>
                <c:ptCount val="5"/>
                <c:pt idx="0">
                  <c:v>0.87398065374994061</c:v>
                </c:pt>
                <c:pt idx="1">
                  <c:v>0.95716626087410339</c:v>
                </c:pt>
                <c:pt idx="2">
                  <c:v>0.86881357536951431</c:v>
                </c:pt>
                <c:pt idx="3">
                  <c:v>0.69398725538340655</c:v>
                </c:pt>
                <c:pt idx="4">
                  <c:v>0.75134681411286197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BF-4CC1-AB68-A8EA36D750FB}"/>
            </c:ext>
          </c:extLst>
        </c:ser>
        <c:ser>
          <c:idx val="2"/>
          <c:order val="2"/>
          <c:tx>
            <c:v>Dur 11-15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'NS Female 2'!$A$60:$A$65</c:f>
              <c:strCache>
                <c:ptCount val="6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  <c:pt idx="5">
                  <c:v>90-94</c:v>
                </c:pt>
              </c:strCache>
            </c:strRef>
          </c:cat>
          <c:val>
            <c:numRef>
              <c:f>'NS Female 2'!$C$60:$C$64</c:f>
              <c:numCache>
                <c:formatCode>0.00%</c:formatCode>
                <c:ptCount val="5"/>
                <c:pt idx="0">
                  <c:v>0.9609242067064161</c:v>
                </c:pt>
                <c:pt idx="1">
                  <c:v>1.1424505759921222</c:v>
                </c:pt>
                <c:pt idx="2">
                  <c:v>0.87592511943991924</c:v>
                </c:pt>
                <c:pt idx="3">
                  <c:v>1.0386739023152434</c:v>
                </c:pt>
                <c:pt idx="4">
                  <c:v>1.1139495335983163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BF-4CC1-AB68-A8EA36D750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370256"/>
        <c:axId val="339364768"/>
      </c:lineChart>
      <c:catAx>
        <c:axId val="339370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4768"/>
        <c:crosses val="autoZero"/>
        <c:auto val="1"/>
        <c:lblAlgn val="ctr"/>
        <c:lblOffset val="100"/>
        <c:noMultiLvlLbl val="0"/>
      </c:catAx>
      <c:valAx>
        <c:axId val="33936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7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Durations 1-5, Nonsmoker</a:t>
            </a:r>
            <a:endParaRPr lang="en-US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Female 2'!$D$10</c:f>
              <c:strCache>
                <c:ptCount val="1"/>
                <c:pt idx="0">
                  <c:v>Average Policy Size Male NS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Female 2'!$A$28:$A$32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 2'!$F$28:$F$32</c:f>
              <c:numCache>
                <c:formatCode>#,##0</c:formatCode>
                <c:ptCount val="5"/>
                <c:pt idx="0">
                  <c:v>283059.22070931696</c:v>
                </c:pt>
                <c:pt idx="1">
                  <c:v>358207.99717351008</c:v>
                </c:pt>
                <c:pt idx="2">
                  <c:v>594668.28764649713</c:v>
                </c:pt>
                <c:pt idx="3">
                  <c:v>859852.05392321432</c:v>
                </c:pt>
                <c:pt idx="4">
                  <c:v>1015264.4200147253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D-49C8-8E85-3E34DFA85F84}"/>
            </c:ext>
          </c:extLst>
        </c:ser>
        <c:ser>
          <c:idx val="1"/>
          <c:order val="1"/>
          <c:tx>
            <c:strRef>
              <c:f>'NS Female 2'!$D$11</c:f>
              <c:strCache>
                <c:ptCount val="1"/>
                <c:pt idx="0">
                  <c:v>Average Policy Size Female NS Dur 1-5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'NS Female 2'!$A$28:$A$32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Female 2'!$F$28:$F$32</c:f>
              <c:numCache>
                <c:formatCode>#,##0</c:formatCode>
                <c:ptCount val="5"/>
                <c:pt idx="0">
                  <c:v>185787.48129290718</c:v>
                </c:pt>
                <c:pt idx="1">
                  <c:v>268866.82216232608</c:v>
                </c:pt>
                <c:pt idx="2">
                  <c:v>398714.04135040118</c:v>
                </c:pt>
                <c:pt idx="3">
                  <c:v>516200.90802938439</c:v>
                </c:pt>
                <c:pt idx="4">
                  <c:v>679157.81253831636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DD-49C8-8E85-3E34DFA85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65944"/>
        <c:axId val="339371040"/>
      </c:barChart>
      <c:catAx>
        <c:axId val="339365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71040"/>
        <c:crosses val="autoZero"/>
        <c:auto val="1"/>
        <c:lblAlgn val="ctr"/>
        <c:lblOffset val="100"/>
        <c:noMultiLvlLbl val="0"/>
      </c:catAx>
      <c:valAx>
        <c:axId val="33937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5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Female 2'!$D$6</c:f>
              <c:strCache>
                <c:ptCount val="1"/>
                <c:pt idx="0">
                  <c:v>Average Policy Size Male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'NS Female 2'!$A$28:$A$32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 2'!$F$28:$F$32</c:f>
              <c:numCache>
                <c:formatCode>#,##0</c:formatCode>
                <c:ptCount val="5"/>
                <c:pt idx="0">
                  <c:v>283059.22070931696</c:v>
                </c:pt>
                <c:pt idx="1">
                  <c:v>358207.99717351008</c:v>
                </c:pt>
                <c:pt idx="2">
                  <c:v>594668.28764649713</c:v>
                </c:pt>
                <c:pt idx="3">
                  <c:v>859852.05392321432</c:v>
                </c:pt>
                <c:pt idx="4">
                  <c:v>1015264.4200147253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0-44AA-ABAF-61B80CA2B48F}"/>
            </c:ext>
          </c:extLst>
        </c:ser>
        <c:ser>
          <c:idx val="1"/>
          <c:order val="1"/>
          <c:tx>
            <c:strRef>
              <c:f>'NS Female 2'!$D$7</c:f>
              <c:strCache>
                <c:ptCount val="1"/>
                <c:pt idx="0">
                  <c:v>Average Policy Size Male Dur 6-10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'NS Female 2'!$A$28:$A$32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 2'!$F$45:$F$49</c:f>
              <c:numCache>
                <c:formatCode>#,##0</c:formatCode>
                <c:ptCount val="5"/>
                <c:pt idx="0">
                  <c:v>166658.95773867855</c:v>
                </c:pt>
                <c:pt idx="1">
                  <c:v>161752.55762819224</c:v>
                </c:pt>
                <c:pt idx="2">
                  <c:v>185291.160696576</c:v>
                </c:pt>
                <c:pt idx="3">
                  <c:v>273793.55269443669</c:v>
                </c:pt>
                <c:pt idx="4">
                  <c:v>443317.60548869794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0-44AA-ABAF-61B80CA2B48F}"/>
            </c:ext>
          </c:extLst>
        </c:ser>
        <c:ser>
          <c:idx val="2"/>
          <c:order val="2"/>
          <c:tx>
            <c:strRef>
              <c:f>'NS Female 2'!$D$8</c:f>
              <c:strCache>
                <c:ptCount val="1"/>
                <c:pt idx="0">
                  <c:v>Average Policy Size Male Dur 11-15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'NS Female 2'!$A$28:$A$32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Male 2'!$F$61:$F$64</c:f>
              <c:numCache>
                <c:formatCode>#,##0</c:formatCode>
                <c:ptCount val="4"/>
                <c:pt idx="0">
                  <c:v>82756.069276456721</c:v>
                </c:pt>
                <c:pt idx="1">
                  <c:v>81625.488153360347</c:v>
                </c:pt>
                <c:pt idx="2">
                  <c:v>103782.62877818283</c:v>
                </c:pt>
                <c:pt idx="3">
                  <c:v>150875.91393081888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60-44AA-ABAF-61B80CA2B4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71432"/>
        <c:axId val="339371824"/>
      </c:barChart>
      <c:catAx>
        <c:axId val="3393714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71824"/>
        <c:crosses val="autoZero"/>
        <c:auto val="1"/>
        <c:lblAlgn val="ctr"/>
        <c:lblOffset val="100"/>
        <c:noMultiLvlLbl val="0"/>
      </c:catAx>
      <c:valAx>
        <c:axId val="33937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71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Nonsmoker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 Female 2'!$F$6</c:f>
              <c:strCache>
                <c:ptCount val="1"/>
                <c:pt idx="0">
                  <c:v>Average Policy Size Female Dur 1-5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'NS Female 2'!$A$60:$A$64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Female 2'!$F$28:$F$32</c:f>
              <c:numCache>
                <c:formatCode>#,##0</c:formatCode>
                <c:ptCount val="5"/>
                <c:pt idx="0">
                  <c:v>185787.48129290718</c:v>
                </c:pt>
                <c:pt idx="1">
                  <c:v>268866.82216232608</c:v>
                </c:pt>
                <c:pt idx="2">
                  <c:v>398714.04135040118</c:v>
                </c:pt>
                <c:pt idx="3">
                  <c:v>516200.90802938439</c:v>
                </c:pt>
                <c:pt idx="4">
                  <c:v>679157.81253831636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24-4858-8B17-C09A6E090C92}"/>
            </c:ext>
          </c:extLst>
        </c:ser>
        <c:ser>
          <c:idx val="1"/>
          <c:order val="1"/>
          <c:tx>
            <c:strRef>
              <c:f>'NS Female 2'!$F$7</c:f>
              <c:strCache>
                <c:ptCount val="1"/>
                <c:pt idx="0">
                  <c:v>Average Policy Size Female Dur 6-10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'NS Female 2'!$A$60:$A$64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Female 2'!$F$44:$F$48</c:f>
              <c:numCache>
                <c:formatCode>#,##0</c:formatCode>
                <c:ptCount val="5"/>
                <c:pt idx="0">
                  <c:v>107512.63135143543</c:v>
                </c:pt>
                <c:pt idx="1">
                  <c:v>123868.16496877366</c:v>
                </c:pt>
                <c:pt idx="2">
                  <c:v>179423.69623650398</c:v>
                </c:pt>
                <c:pt idx="3">
                  <c:v>266261.87907428696</c:v>
                </c:pt>
                <c:pt idx="4">
                  <c:v>395215.4964808356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24-4858-8B17-C09A6E090C92}"/>
            </c:ext>
          </c:extLst>
        </c:ser>
        <c:ser>
          <c:idx val="2"/>
          <c:order val="2"/>
          <c:tx>
            <c:strRef>
              <c:f>'NS Female 2'!$F$8</c:f>
              <c:strCache>
                <c:ptCount val="1"/>
                <c:pt idx="0">
                  <c:v>Average Policy Size Female Dur 11-15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'NS Female 2'!$A$60:$A$64</c:f>
              <c:strCache>
                <c:ptCount val="5"/>
                <c:pt idx="0">
                  <c:v>65-69</c:v>
                </c:pt>
                <c:pt idx="1">
                  <c:v>70-74</c:v>
                </c:pt>
                <c:pt idx="2">
                  <c:v>75-79</c:v>
                </c:pt>
                <c:pt idx="3">
                  <c:v>80-84</c:v>
                </c:pt>
                <c:pt idx="4">
                  <c:v>85-89</c:v>
                </c:pt>
              </c:strCache>
            </c:strRef>
          </c:cat>
          <c:val>
            <c:numRef>
              <c:f>'NS Female 2'!$F$60:$F$64</c:f>
              <c:numCache>
                <c:formatCode>#,##0</c:formatCode>
                <c:ptCount val="5"/>
                <c:pt idx="0">
                  <c:v>57597.699984993051</c:v>
                </c:pt>
                <c:pt idx="1">
                  <c:v>67193.29979965002</c:v>
                </c:pt>
                <c:pt idx="2">
                  <c:v>97464.68905824823</c:v>
                </c:pt>
                <c:pt idx="3">
                  <c:v>163264.76654151877</c:v>
                </c:pt>
                <c:pt idx="4">
                  <c:v>182778.27404791903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24-4858-8B17-C09A6E090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66336"/>
        <c:axId val="340138200"/>
      </c:barChart>
      <c:catAx>
        <c:axId val="339366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Issue</a:t>
                </a:r>
                <a:r>
                  <a:rPr lang="en-US" baseline="0"/>
                  <a:t> Age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138200"/>
        <c:crosses val="autoZero"/>
        <c:auto val="1"/>
        <c:lblAlgn val="ctr"/>
        <c:lblOffset val="100"/>
        <c:noMultiLvlLbl val="0"/>
      </c:catAx>
      <c:valAx>
        <c:axId val="340138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366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BE6BFE-3CFF-4C6C-9E53-184BBC69E5E5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5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05C1D3-7D3C-7345-81B7-83ECE6346BB3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338505-BB72-D04B-9DD4-A82E2BFC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0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14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9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369538"/>
            <a:ext cx="1718268" cy="4884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297" y="869253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4297" y="3075409"/>
            <a:ext cx="4573032" cy="325793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Presenter/Author name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94298" y="3445499"/>
            <a:ext cx="4572710" cy="298681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Font typeface="+mj-lt"/>
              <a:buNone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Font typeface="+mj-lt"/>
              <a:buNone/>
              <a:defRPr/>
            </a:lvl2pPr>
            <a:lvl3pPr marL="914400" indent="0">
              <a:buFont typeface="+mj-lt"/>
              <a:buNone/>
              <a:defRPr/>
            </a:lvl3pPr>
            <a:lvl4pPr marL="1371600" indent="0">
              <a:buFont typeface="+mj-lt"/>
              <a:buNone/>
              <a:defRPr/>
            </a:lvl4pPr>
            <a:lvl5pPr marL="1828800" indent="0">
              <a:buFont typeface="+mj-lt"/>
              <a:buNone/>
              <a:defRPr/>
            </a:lvl5pPr>
          </a:lstStyle>
          <a:p>
            <a:pPr lvl="0"/>
            <a:r>
              <a:rPr lang="en-US" dirty="0" smtClean="0"/>
              <a:t>Presenter/Author Title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298" y="3798524"/>
            <a:ext cx="4572710" cy="222102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Font typeface="+mj-lt"/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Font typeface="+mj-lt"/>
              <a:buNone/>
              <a:defRPr/>
            </a:lvl2pPr>
            <a:lvl3pPr marL="914400" indent="0">
              <a:buFont typeface="+mj-lt"/>
              <a:buNone/>
              <a:defRPr/>
            </a:lvl3pPr>
            <a:lvl4pPr marL="1371600" indent="0">
              <a:buFont typeface="+mj-lt"/>
              <a:buNone/>
              <a:defRPr/>
            </a:lvl4pPr>
            <a:lvl5pPr marL="1828800" indent="0">
              <a:buFont typeface="+mj-lt"/>
              <a:buNone/>
              <a:defRPr/>
            </a:lvl5pPr>
          </a:lstStyle>
          <a:p>
            <a:pPr lvl="0"/>
            <a:r>
              <a:rPr lang="en-US" dirty="0" smtClean="0"/>
              <a:t>DAY, MONTH, DATE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5117" y="5833853"/>
            <a:ext cx="1822681" cy="5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6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628650" y="1621229"/>
            <a:ext cx="7886700" cy="4213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6485961" y="6495180"/>
            <a:ext cx="1879041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237DB3A0-4807-4015-ABEF-A71FEDF78578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5002" y="6495180"/>
            <a:ext cx="484870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 baseline="0">
                <a:solidFill>
                  <a:schemeClr val="bg1"/>
                </a:solidFill>
                <a:latin typeface="+mn-lt"/>
              </a:defRPr>
            </a:lvl1pPr>
          </a:lstStyle>
          <a:p>
            <a:fld id="{25C4F4D4-6F9F-4101-B420-EAE9BABB75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17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395590"/>
            <a:ext cx="4220308" cy="4624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5117" y="5833853"/>
            <a:ext cx="1822681" cy="5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4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73195"/>
            <a:ext cx="9144000" cy="11049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2" y="5827208"/>
            <a:ext cx="1828800" cy="5945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809" y="3667642"/>
            <a:ext cx="3429000" cy="155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734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73196"/>
            <a:ext cx="9144000" cy="1104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2" y="5827208"/>
            <a:ext cx="1828800" cy="5945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271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10048" y="5773196"/>
            <a:ext cx="9154048" cy="1104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2" y="5827208"/>
            <a:ext cx="1828800" cy="59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92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84872"/>
            <a:ext cx="2190541" cy="5731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85" y="2480305"/>
            <a:ext cx="3730859" cy="189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3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288576"/>
            <a:ext cx="9144000" cy="5922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628650" y="333483"/>
            <a:ext cx="7886700" cy="1276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10469"/>
            <a:ext cx="7886700" cy="404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565971" y="6495181"/>
            <a:ext cx="1879041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08A68E84-3612-43E0-9205-572826868523}" type="datetime1">
              <a:rPr lang="en-US" smtClean="0"/>
              <a:t>5/10/2016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5012" y="6495181"/>
            <a:ext cx="484870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25C4F4D4-6F9F-4101-B420-EAE9BABB75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43280" y="6445078"/>
            <a:ext cx="914400" cy="29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02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3" r:id="rId3"/>
    <p:sldLayoutId id="2147483724" r:id="rId4"/>
    <p:sldLayoutId id="2147483728" r:id="rId5"/>
    <p:sldLayoutId id="2147483727" r:id="rId6"/>
    <p:sldLayoutId id="214748371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Age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1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Policy Size by Gender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62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Average Policy Size, Males by Duration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433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Average Policy Size, Females by Duration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Policies by Gender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362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Average Policy Size by Gender, $</a:t>
            </a:r>
            <a:r>
              <a:rPr lang="en-US" sz="3600" dirty="0" err="1" smtClean="0"/>
              <a:t>100K</a:t>
            </a:r>
            <a:r>
              <a:rPr lang="en-US" sz="3600" dirty="0" smtClean="0"/>
              <a:t>+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Number of Policies by Gender, $</a:t>
            </a:r>
            <a:r>
              <a:rPr lang="en-US" sz="3600" dirty="0" err="1" smtClean="0"/>
              <a:t>100K</a:t>
            </a:r>
            <a:r>
              <a:rPr lang="en-US" sz="3600" dirty="0" smtClean="0"/>
              <a:t>+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567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Policies, $</a:t>
            </a:r>
            <a:r>
              <a:rPr lang="en-US" dirty="0" err="1" smtClean="0"/>
              <a:t>100K</a:t>
            </a:r>
            <a:r>
              <a:rPr lang="en-US" dirty="0" smtClean="0"/>
              <a:t>+ &amp; $</a:t>
            </a:r>
            <a:r>
              <a:rPr lang="en-US" dirty="0" err="1" smtClean="0"/>
              <a:t>1M</a:t>
            </a: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41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Policy Size by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908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Durations 26+ by Gender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18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increase in policy size for older issue ages</a:t>
            </a:r>
          </a:p>
          <a:p>
            <a:r>
              <a:rPr lang="en-US" dirty="0" smtClean="0"/>
              <a:t>More </a:t>
            </a:r>
            <a:r>
              <a:rPr lang="en-US" dirty="0"/>
              <a:t>extensive underwriting for higher policy sizes and issue ages may be a significant driver of the observed decreases in A/E ratios as issue age increases</a:t>
            </a:r>
            <a:endParaRPr lang="en-US" dirty="0" smtClean="0"/>
          </a:p>
          <a:p>
            <a:r>
              <a:rPr lang="en-US" dirty="0" smtClean="0"/>
              <a:t>Possible </a:t>
            </a:r>
            <a:r>
              <a:rPr lang="en-US" dirty="0" smtClean="0"/>
              <a:t>widow </a:t>
            </a:r>
            <a:r>
              <a:rPr lang="en-US" dirty="0" smtClean="0"/>
              <a:t>and </a:t>
            </a:r>
            <a:r>
              <a:rPr lang="en-US" dirty="0" err="1" smtClean="0"/>
              <a:t>STOLI</a:t>
            </a:r>
            <a:r>
              <a:rPr lang="en-US" dirty="0" smtClean="0"/>
              <a:t> effects</a:t>
            </a:r>
            <a:endParaRPr lang="en-US" dirty="0" smtClean="0"/>
          </a:p>
          <a:p>
            <a:r>
              <a:rPr lang="en-US" dirty="0" smtClean="0"/>
              <a:t>Much of the increase in policy size on universal life</a:t>
            </a:r>
          </a:p>
          <a:p>
            <a:r>
              <a:rPr lang="en-US" dirty="0" smtClean="0"/>
              <a:t>Relatively recent effect, durations &lt;11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33483"/>
            <a:ext cx="7981950" cy="1212288"/>
          </a:xfrm>
        </p:spPr>
        <p:txBody>
          <a:bodyPr anchor="b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533400" y="1621229"/>
            <a:ext cx="7981949" cy="4213225"/>
          </a:xfrm>
        </p:spPr>
        <p:txBody>
          <a:bodyPr/>
          <a:lstStyle/>
          <a:p>
            <a:r>
              <a:rPr lang="en-US" dirty="0" smtClean="0"/>
              <a:t>2015 </a:t>
            </a:r>
            <a:r>
              <a:rPr lang="en-US" dirty="0" err="1" smtClean="0"/>
              <a:t>VBT</a:t>
            </a:r>
            <a:r>
              <a:rPr lang="en-US" dirty="0" smtClean="0"/>
              <a:t> / 2017 </a:t>
            </a:r>
            <a:r>
              <a:rPr lang="en-US" dirty="0" err="1" smtClean="0"/>
              <a:t>CSO</a:t>
            </a:r>
            <a:endParaRPr lang="en-US" dirty="0" smtClean="0"/>
          </a:p>
          <a:p>
            <a:r>
              <a:rPr lang="en-US" dirty="0" smtClean="0"/>
              <a:t>Graduated 2002-09 experience</a:t>
            </a:r>
          </a:p>
          <a:p>
            <a:r>
              <a:rPr lang="en-US" dirty="0" smtClean="0"/>
              <a:t>Older age aspects</a:t>
            </a:r>
          </a:p>
          <a:p>
            <a:pPr lvl="1"/>
            <a:r>
              <a:rPr lang="en-US" dirty="0" smtClean="0"/>
              <a:t>Mortality patterns</a:t>
            </a:r>
          </a:p>
          <a:p>
            <a:pPr lvl="1"/>
            <a:r>
              <a:rPr lang="en-US" dirty="0" smtClean="0"/>
              <a:t>Issue amount patterns</a:t>
            </a:r>
          </a:p>
          <a:p>
            <a:pPr lvl="1"/>
            <a:r>
              <a:rPr lang="en-US" dirty="0" smtClean="0"/>
              <a:t>Select duration patterns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456148" y="6500276"/>
            <a:ext cx="484870" cy="199717"/>
          </a:xfrm>
        </p:spPr>
        <p:txBody>
          <a:bodyPr/>
          <a:lstStyle/>
          <a:p>
            <a:fld id="{25C4F4D4-6F9F-4101-B420-EAE9BABB75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Age</a:t>
            </a:r>
            <a:br>
              <a:rPr lang="en-US" dirty="0" smtClean="0"/>
            </a:br>
            <a:r>
              <a:rPr lang="en-US" dirty="0" smtClean="0"/>
              <a:t>2009-12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by Number &amp; Amount</a:t>
            </a:r>
            <a:br>
              <a:rPr lang="en-US" dirty="0" smtClean="0"/>
            </a:br>
            <a:r>
              <a:rPr lang="en-US" dirty="0" smtClean="0"/>
              <a:t>2008 </a:t>
            </a:r>
            <a:r>
              <a:rPr lang="en-US" dirty="0" err="1" smtClean="0"/>
              <a:t>VBT</a:t>
            </a:r>
            <a:r>
              <a:rPr lang="en-US" dirty="0" smtClean="0"/>
              <a:t> &amp; 2015 </a:t>
            </a:r>
            <a:r>
              <a:rPr lang="en-US" dirty="0" err="1" smtClean="0"/>
              <a:t>VBT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68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by Number and Amount</a:t>
            </a:r>
            <a:br>
              <a:rPr lang="en-US" dirty="0" smtClean="0"/>
            </a:br>
            <a:r>
              <a:rPr lang="en-US" dirty="0" err="1" smtClean="0"/>
              <a:t>VBT</a:t>
            </a:r>
            <a:r>
              <a:rPr lang="en-US" dirty="0" smtClean="0"/>
              <a:t> Data &amp; 2009+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720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by 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7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Mortality, Nonsmoker, All &amp; Preferred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049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 Smoker, All &amp; Preferred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395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Mortality, Male, Nonsmoker, Preferred by Duration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755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Mortality, Female, Nonsmoker, Preferred by Duration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288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Durations 1-5 by Gender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Number (000) of Policies Exposed by Gender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5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Age</a:t>
            </a:r>
            <a:br>
              <a:rPr lang="en-US" dirty="0" smtClean="0"/>
            </a:br>
            <a:r>
              <a:rPr lang="en-US" dirty="0" smtClean="0"/>
              <a:t>2002-09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7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$</a:t>
            </a:r>
            <a:r>
              <a:rPr lang="en-US" dirty="0" err="1" smtClean="0"/>
              <a:t>1M</a:t>
            </a:r>
            <a:r>
              <a:rPr lang="en-US" dirty="0" smtClean="0"/>
              <a:t>+ by Gender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622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Number (000) of Policies Exposed by Gender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560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Face Amount by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977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(000) of Policies Exposed</a:t>
            </a:r>
            <a:br>
              <a:rPr lang="en-US" dirty="0" smtClean="0"/>
            </a:br>
            <a:r>
              <a:rPr lang="en-US" dirty="0" smtClean="0"/>
              <a:t>Term &amp; Universal Life Secondary Guar.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285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(000) of Policies Exposed</a:t>
            </a:r>
            <a:br>
              <a:rPr lang="en-US" dirty="0" smtClean="0"/>
            </a:br>
            <a:r>
              <a:rPr lang="en-US" dirty="0" smtClean="0"/>
              <a:t>Other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071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Durations 26+, Males</a:t>
            </a:r>
            <a:br>
              <a:rPr lang="en-US" dirty="0" smtClean="0"/>
            </a:br>
            <a:r>
              <a:rPr lang="en-US" dirty="0" smtClean="0"/>
              <a:t>Permanent &amp; Universal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482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Durations 26+, Females</a:t>
            </a:r>
            <a:br>
              <a:rPr lang="en-US" dirty="0" smtClean="0"/>
            </a:br>
            <a:r>
              <a:rPr lang="en-US" dirty="0" smtClean="0"/>
              <a:t>Permanent &amp; Universal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238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Similar results as earlier period data</a:t>
            </a:r>
          </a:p>
          <a:p>
            <a:r>
              <a:rPr lang="en-US" dirty="0" smtClean="0"/>
              <a:t>Effect now also in durations 11-15</a:t>
            </a:r>
          </a:p>
          <a:p>
            <a:r>
              <a:rPr lang="en-US" dirty="0" smtClean="0"/>
              <a:t>Some differences in mortality between males and females</a:t>
            </a:r>
          </a:p>
          <a:p>
            <a:r>
              <a:rPr lang="en-US" dirty="0" smtClean="0"/>
              <a:t>Some differences between regular universal life and universal life with secondary guarantees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Age</a:t>
            </a:r>
            <a:br>
              <a:rPr lang="en-US" dirty="0" smtClean="0"/>
            </a:br>
            <a:r>
              <a:rPr lang="en-US" dirty="0" smtClean="0"/>
              <a:t>Select Duration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Period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</p:nvPr>
        </p:nvGraphicFramePr>
        <p:xfrm>
          <a:off x="1310327" y="1620836"/>
          <a:ext cx="6523346" cy="4213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684">
                  <a:extLst>
                    <a:ext uri="{9D8B030D-6E8A-4147-A177-3AD203B41FA5}">
                      <a16:colId xmlns:a16="http://schemas.microsoft.com/office/drawing/2014/main" val="3720945921"/>
                    </a:ext>
                  </a:extLst>
                </a:gridCol>
                <a:gridCol w="1327943">
                  <a:extLst>
                    <a:ext uri="{9D8B030D-6E8A-4147-A177-3AD203B41FA5}">
                      <a16:colId xmlns:a16="http://schemas.microsoft.com/office/drawing/2014/main" val="4012152160"/>
                    </a:ext>
                  </a:extLst>
                </a:gridCol>
                <a:gridCol w="1110314">
                  <a:extLst>
                    <a:ext uri="{9D8B030D-6E8A-4147-A177-3AD203B41FA5}">
                      <a16:colId xmlns:a16="http://schemas.microsoft.com/office/drawing/2014/main" val="4203195806"/>
                    </a:ext>
                  </a:extLst>
                </a:gridCol>
                <a:gridCol w="971777">
                  <a:extLst>
                    <a:ext uri="{9D8B030D-6E8A-4147-A177-3AD203B41FA5}">
                      <a16:colId xmlns:a16="http://schemas.microsoft.com/office/drawing/2014/main" val="2470012996"/>
                    </a:ext>
                  </a:extLst>
                </a:gridCol>
                <a:gridCol w="1110314">
                  <a:extLst>
                    <a:ext uri="{9D8B030D-6E8A-4147-A177-3AD203B41FA5}">
                      <a16:colId xmlns:a16="http://schemas.microsoft.com/office/drawing/2014/main" val="789029766"/>
                    </a:ext>
                  </a:extLst>
                </a:gridCol>
                <a:gridCol w="1110314">
                  <a:extLst>
                    <a:ext uri="{9D8B030D-6E8A-4147-A177-3AD203B41FA5}">
                      <a16:colId xmlns:a16="http://schemas.microsoft.com/office/drawing/2014/main" val="4108251035"/>
                    </a:ext>
                  </a:extLst>
                </a:gridCol>
              </a:tblGrid>
              <a:tr h="280882">
                <a:tc>
                  <a:txBody>
                    <a:bodyPr/>
                    <a:lstStyle/>
                    <a:p>
                      <a:pPr marL="14224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Issue Age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111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MALE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02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FEMALE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556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Issue Age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02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MALE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29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FEMALE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1367556045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0-17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02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12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2679445111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18-54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80-81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2491509842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82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2737709915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56-57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23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83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87145480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58-59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22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84-85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4283339002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60-61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86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1499380228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62-63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18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87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767528061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64-65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02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17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556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88-89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29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128950424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66-69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18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16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2307007675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70-72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17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2859117051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17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73-74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02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16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556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92-94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29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19356979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95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2412336860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76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238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14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96+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365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tc>
                  <a:txBody>
                    <a:bodyPr/>
                    <a:lstStyle/>
                    <a:p>
                      <a:pPr marL="3492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/>
                </a:tc>
                <a:extLst>
                  <a:ext uri="{0D108BD9-81ED-4DB2-BD59-A6C34878D82A}">
                    <a16:rowId xmlns:a16="http://schemas.microsoft.com/office/drawing/2014/main" val="3384766290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77-78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26194" marT="49366" marB="11586" anchor="b"/>
                </a:tc>
                <a:extLst>
                  <a:ext uri="{0D108BD9-81ED-4DB2-BD59-A6C34878D82A}">
                    <a16:rowId xmlns:a16="http://schemas.microsoft.com/office/drawing/2014/main" val="33904903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5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Mortality, </a:t>
            </a:r>
            <a:r>
              <a:rPr lang="en-US" sz="2800" dirty="0" err="1" smtClean="0"/>
              <a:t>Dur</a:t>
            </a:r>
            <a:r>
              <a:rPr lang="en-US" sz="2800" dirty="0" smtClean="0"/>
              <a:t> </a:t>
            </a:r>
            <a:r>
              <a:rPr lang="en-US" sz="2800" dirty="0"/>
              <a:t>1-5 by Number and </a:t>
            </a:r>
            <a:r>
              <a:rPr lang="en-US" sz="2800" dirty="0" smtClean="0"/>
              <a:t>Amount, All Data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418427697"/>
              </p:ext>
            </p:extLst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25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&amp; Results, Male Nonsmoker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628650" y="1996959"/>
            <a:ext cx="7886700" cy="346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4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&amp; Results, Female Nonsmoker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628650" y="1996959"/>
            <a:ext cx="7886700" cy="346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7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&amp; Results, Male Smoker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628650" y="1996959"/>
            <a:ext cx="7886700" cy="346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1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&amp; Results, Female Smoker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628650" y="1996959"/>
            <a:ext cx="7886700" cy="346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8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&amp; Results, Male Nonsmoker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628650" y="1996959"/>
            <a:ext cx="7886700" cy="346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8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&amp; Results, Female Nonsmoker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70" y="1679296"/>
            <a:ext cx="7974259" cy="349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Age</a:t>
            </a:r>
            <a:br>
              <a:rPr lang="en-US" dirty="0" smtClean="0"/>
            </a:br>
            <a:r>
              <a:rPr lang="en-US" dirty="0" smtClean="0"/>
              <a:t>2009-12 Select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Male by Issue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6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Female by Issue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245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Average Face Amount, Male by Issue Age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41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Mortality by Amount by </a:t>
            </a:r>
            <a:r>
              <a:rPr lang="en-US" sz="3600" dirty="0" smtClean="0"/>
              <a:t>Duration Group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217115999"/>
              </p:ext>
            </p:extLst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528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Average Face Amount, Female by Issue Age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05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Sparse data makes detailed analysis difficult</a:t>
            </a:r>
          </a:p>
          <a:p>
            <a:r>
              <a:rPr lang="en-US" dirty="0" smtClean="0"/>
              <a:t>2015 </a:t>
            </a:r>
            <a:r>
              <a:rPr lang="en-US" dirty="0" err="1" smtClean="0"/>
              <a:t>VBT</a:t>
            </a:r>
            <a:r>
              <a:rPr lang="en-US" dirty="0" smtClean="0"/>
              <a:t> reasonable fit to older age data</a:t>
            </a:r>
          </a:p>
          <a:p>
            <a:r>
              <a:rPr lang="en-US" dirty="0" smtClean="0"/>
              <a:t>Continued monitoring suggested for certain areas</a:t>
            </a:r>
          </a:p>
          <a:p>
            <a:pPr lvl="1"/>
            <a:r>
              <a:rPr lang="en-US" dirty="0" smtClean="0"/>
              <a:t>Large vs. very large policies</a:t>
            </a:r>
          </a:p>
          <a:p>
            <a:pPr lvl="1"/>
            <a:r>
              <a:rPr lang="en-US" dirty="0" smtClean="0"/>
              <a:t>Select to ultimate transitions</a:t>
            </a:r>
          </a:p>
          <a:p>
            <a:pPr lvl="1"/>
            <a:r>
              <a:rPr lang="en-US" dirty="0" smtClean="0"/>
              <a:t>Male vs. female patterns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4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Mortality by Smoking </a:t>
            </a:r>
            <a:r>
              <a:rPr lang="en-US" dirty="0" smtClean="0"/>
              <a:t>Status, </a:t>
            </a:r>
            <a:r>
              <a:rPr lang="en-US" dirty="0" err="1" smtClean="0"/>
              <a:t>Dur</a:t>
            </a:r>
            <a:r>
              <a:rPr lang="en-US" dirty="0" smtClean="0"/>
              <a:t> 1-5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892720643"/>
              </p:ext>
            </p:extLst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005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Mortality by Gender, Nonsmoker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569002964"/>
              </p:ext>
            </p:extLst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62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Male by 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288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Mortality, Female by 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150303644"/>
              </p:ext>
            </p:extLst>
          </p:nvPr>
        </p:nvGraphicFramePr>
        <p:xfrm>
          <a:off x="628650" y="1620838"/>
          <a:ext cx="7886700" cy="421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096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_presentation_template">
  <a:themeElements>
    <a:clrScheme name="SOA Brand Colors">
      <a:dk1>
        <a:srgbClr val="000000"/>
      </a:dk1>
      <a:lt1>
        <a:sysClr val="window" lastClr="FFFFFF"/>
      </a:lt1>
      <a:dk2>
        <a:srgbClr val="024D7C"/>
      </a:dk2>
      <a:lt2>
        <a:srgbClr val="BEBBBA"/>
      </a:lt2>
      <a:accent1>
        <a:srgbClr val="024D7C"/>
      </a:accent1>
      <a:accent2>
        <a:srgbClr val="77C4D5"/>
      </a:accent2>
      <a:accent3>
        <a:srgbClr val="D23138"/>
      </a:accent3>
      <a:accent4>
        <a:srgbClr val="FDCE07"/>
      </a:accent4>
      <a:accent5>
        <a:srgbClr val="BABF33"/>
      </a:accent5>
      <a:accent6>
        <a:srgbClr val="E27F26"/>
      </a:accent6>
      <a:hlink>
        <a:srgbClr val="D23138"/>
      </a:hlink>
      <a:folHlink>
        <a:srgbClr val="77C4D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1902B5D6-5F2D-0C4F-9183-7E5A5054D004}" vid="{431C4B4D-C6F6-C341-B599-1D32C344E8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bp-soa-ppt-template (2)</Template>
  <TotalTime>4475</TotalTime>
  <Words>859</Words>
  <Application>Microsoft Office PowerPoint</Application>
  <PresentationFormat>On-screen Show (4:3)</PresentationFormat>
  <Paragraphs>279</Paragraphs>
  <Slides>51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Calibri</vt:lpstr>
      <vt:lpstr>Times New Roman</vt:lpstr>
      <vt:lpstr>SOA_presentation_template</vt:lpstr>
      <vt:lpstr>Older Age Analysis</vt:lpstr>
      <vt:lpstr>Background</vt:lpstr>
      <vt:lpstr>Older Age 2002-09 Data</vt:lpstr>
      <vt:lpstr>Mortality, Dur 1-5 by Number and Amount, All Data</vt:lpstr>
      <vt:lpstr>Mortality by Amount by Duration Group</vt:lpstr>
      <vt:lpstr>Mortality by Smoking Status, Dur 1-5</vt:lpstr>
      <vt:lpstr>Mortality by Gender, Nonsmoker</vt:lpstr>
      <vt:lpstr>Mortality, Male by Duration</vt:lpstr>
      <vt:lpstr>Mortality, Female by Duration</vt:lpstr>
      <vt:lpstr>Average Policy Size by Gender</vt:lpstr>
      <vt:lpstr>Average Policy Size, Males by Duration</vt:lpstr>
      <vt:lpstr>Average Policy Size, Females by Duration</vt:lpstr>
      <vt:lpstr>Number of Policies by Gender</vt:lpstr>
      <vt:lpstr>Average Policy Size by Gender, $100K+</vt:lpstr>
      <vt:lpstr>Number of Policies by Gender, $100K+</vt:lpstr>
      <vt:lpstr>Number of Policies, $100K+ &amp; $1M+</vt:lpstr>
      <vt:lpstr>Average Policy Size by Plan</vt:lpstr>
      <vt:lpstr>Mortality Durations 26+ by Gender</vt:lpstr>
      <vt:lpstr>Observations</vt:lpstr>
      <vt:lpstr>Older Age 2009-12 Data</vt:lpstr>
      <vt:lpstr>Mortality by Number &amp; Amount 2008 VBT &amp; 2015 VBT</vt:lpstr>
      <vt:lpstr>Mortality by Number and Amount VBT Data &amp; 2009+ Data</vt:lpstr>
      <vt:lpstr>Mortality by Duration</vt:lpstr>
      <vt:lpstr>Mortality, Nonsmoker, All &amp; Preferred</vt:lpstr>
      <vt:lpstr>Mortality Smoker, All &amp; Preferred</vt:lpstr>
      <vt:lpstr>Mortality, Male, Nonsmoker, Preferred by Duration</vt:lpstr>
      <vt:lpstr>Mortality, Female, Nonsmoker, Preferred by Duration</vt:lpstr>
      <vt:lpstr>Mortality, Durations 1-5 by Gender</vt:lpstr>
      <vt:lpstr>Number (000) of Policies Exposed by Gender</vt:lpstr>
      <vt:lpstr>Mortality, $1M+ by Gender</vt:lpstr>
      <vt:lpstr>Number (000) of Policies Exposed by Gender</vt:lpstr>
      <vt:lpstr>Average Face Amount by Plan</vt:lpstr>
      <vt:lpstr>Number (000) of Policies Exposed Term &amp; Universal Life Secondary Guar.</vt:lpstr>
      <vt:lpstr>Number (000) of Policies Exposed Other Plans</vt:lpstr>
      <vt:lpstr>Mortality, Durations 26+, Males Permanent &amp; Universal Life</vt:lpstr>
      <vt:lpstr>Mortality, Durations 26+, Females Permanent &amp; Universal Life</vt:lpstr>
      <vt:lpstr>Observation</vt:lpstr>
      <vt:lpstr>Older Age Select Duration Data</vt:lpstr>
      <vt:lpstr>Select Period</vt:lpstr>
      <vt:lpstr>Data &amp; Results, Male Nonsmoker</vt:lpstr>
      <vt:lpstr>Data &amp; Results, Female Nonsmoker</vt:lpstr>
      <vt:lpstr>Data &amp; Results, Male Smoker</vt:lpstr>
      <vt:lpstr>Data &amp; Results, Female Smoker</vt:lpstr>
      <vt:lpstr>Data &amp; Results, Male Nonsmoker</vt:lpstr>
      <vt:lpstr>Data &amp; Results, Female Nonsmoker</vt:lpstr>
      <vt:lpstr>Older Age 2009-12 Select Data</vt:lpstr>
      <vt:lpstr>Mortality, Male by Issue Age</vt:lpstr>
      <vt:lpstr>Mortality, Female by Issue Age</vt:lpstr>
      <vt:lpstr>Average Face Amount, Male by Issue Age</vt:lpstr>
      <vt:lpstr>Average Face Amount, Female by Issue Age</vt:lpstr>
      <vt:lpstr>Observations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5.4: Results of the Preferred Class Structure Analysis</dc:title>
  <dc:creator>Cynthia MacDonald</dc:creator>
  <cp:lastModifiedBy>Jack Luff</cp:lastModifiedBy>
  <cp:revision>272</cp:revision>
  <cp:lastPrinted>2016-03-28T14:03:56Z</cp:lastPrinted>
  <dcterms:created xsi:type="dcterms:W3CDTF">2016-03-08T17:58:38Z</dcterms:created>
  <dcterms:modified xsi:type="dcterms:W3CDTF">2016-05-10T17:41:10Z</dcterms:modified>
</cp:coreProperties>
</file>